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jpeg" ContentType="image/jpeg"/>
  <Override PartName="/ppt/media/image33.jpeg" ContentType="image/jpe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26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2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pic>
        <p:nvPicPr>
          <p:cNvPr id="2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id="3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s-ES" sz="4400" spc="-1" strike="noStrike">
                <a:latin typeface="Arial"/>
              </a:rPr>
              <a:t>Pulse para editar el formato del texto de título</a:t>
            </a:r>
            <a:endParaRPr b="0" lang="es-E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latin typeface="Arial"/>
              </a:rPr>
              <a:t>Pulse para editar el formato de esquema del texto</a:t>
            </a:r>
            <a:endParaRPr b="0" lang="es-E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800" spc="-1" strike="noStrike">
                <a:latin typeface="Arial"/>
              </a:rPr>
              <a:t>Segundo nivel del esquema</a:t>
            </a:r>
            <a:endParaRPr b="0" lang="es-E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400" spc="-1" strike="noStrike">
                <a:latin typeface="Arial"/>
              </a:rPr>
              <a:t>Tercer nivel del esquema</a:t>
            </a:r>
            <a:endParaRPr b="0" lang="es-E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latin typeface="Arial"/>
              </a:rPr>
              <a:t>Cuarto nivel del esquema</a:t>
            </a:r>
            <a:endParaRPr b="0" lang="es-E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Quinto nivel del esquema</a:t>
            </a:r>
            <a:endParaRPr b="0" lang="es-E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Sexto nivel del esquema</a:t>
            </a:r>
            <a:endParaRPr b="0" lang="es-E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Séptimo nivel del esquema</a:t>
            </a:r>
            <a:endParaRPr b="0" lang="es-E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id="4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pic>
        <p:nvPicPr>
          <p:cNvPr id="4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s-ES" sz="1800" spc="-1" strike="noStrike">
                <a:latin typeface="Arial"/>
              </a:rPr>
              <a:t>Pulse para editar el formato del texto de título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latin typeface="Arial"/>
              </a:rPr>
              <a:t>Pulse para editar el formato de esquema del texto</a:t>
            </a:r>
            <a:endParaRPr b="0" lang="es-E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pc="-1" strike="noStrike">
                <a:latin typeface="Arial"/>
              </a:rPr>
              <a:t>Segundo nivel del esquema</a:t>
            </a:r>
            <a:endParaRPr b="0" lang="es-E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latin typeface="Arial"/>
              </a:rPr>
              <a:t>Tercer nivel del esquema</a:t>
            </a:r>
            <a:endParaRPr b="0" lang="es-E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pc="-1" strike="noStrike">
                <a:latin typeface="Arial"/>
              </a:rPr>
              <a:t>Cuarto nivel del esquema</a:t>
            </a:r>
            <a:endParaRPr b="0" lang="es-E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latin typeface="Arial"/>
              </a:rPr>
              <a:t>Quinto nivel del esquema</a:t>
            </a:r>
            <a:endParaRPr b="0" lang="es-E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latin typeface="Arial"/>
              </a:rPr>
              <a:t>Sexto nivel del esquema</a:t>
            </a:r>
            <a:endParaRPr b="0" lang="es-E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latin typeface="Arial"/>
              </a:rPr>
              <a:t>Séptimo nivel del esquema</a:t>
            </a:r>
            <a:endParaRPr b="0" lang="es-E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556200" y="304920"/>
            <a:ext cx="3515040" cy="130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8000" spc="-1" strike="noStrike">
                <a:solidFill>
                  <a:srgbClr val="f5e2a9"/>
                </a:solidFill>
                <a:latin typeface="Century Gothic"/>
                <a:ea typeface="DejaVu Sans"/>
              </a:rPr>
              <a:t>Antway</a:t>
            </a:r>
            <a:endParaRPr b="0" lang="es-ES" sz="8000" spc="-1" strike="noStrike">
              <a:latin typeface="Arial"/>
            </a:endParaRPr>
          </a:p>
        </p:txBody>
      </p:sp>
      <p:pic>
        <p:nvPicPr>
          <p:cNvPr id="85" name="Imagen 3" descr=""/>
          <p:cNvPicPr/>
          <p:nvPr/>
        </p:nvPicPr>
        <p:blipFill>
          <a:blip r:embed="rId1"/>
          <a:stretch/>
        </p:blipFill>
        <p:spPr>
          <a:xfrm>
            <a:off x="6858000" y="304920"/>
            <a:ext cx="4697640" cy="4313160"/>
          </a:xfrm>
          <a:prstGeom prst="rect">
            <a:avLst/>
          </a:prstGeom>
          <a:ln>
            <a:noFill/>
          </a:ln>
        </p:spPr>
      </p:pic>
      <p:sp>
        <p:nvSpPr>
          <p:cNvPr id="86" name="CustomShape 2"/>
          <p:cNvSpPr/>
          <p:nvPr/>
        </p:nvSpPr>
        <p:spPr>
          <a:xfrm>
            <a:off x="426960" y="1443600"/>
            <a:ext cx="28551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El camino de las hormigas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235800" y="226800"/>
            <a:ext cx="2646360" cy="177768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72" name="Table 2"/>
          <p:cNvGraphicFramePr/>
          <p:nvPr/>
        </p:nvGraphicFramePr>
        <p:xfrm>
          <a:off x="1383120" y="2260800"/>
          <a:ext cx="10414800" cy="3455640"/>
        </p:xfrm>
        <a:graphic>
          <a:graphicData uri="http://schemas.openxmlformats.org/drawingml/2006/table">
            <a:tbl>
              <a:tblPr/>
              <a:tblGrid>
                <a:gridCol w="2480760"/>
                <a:gridCol w="7934400"/>
              </a:tblGrid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Eventos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OnConnected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se ha conectado con el Servicio Director (SD)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6037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OnRunning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el proceso comienza su ejecución (Start + Run). Informa a SD que se está ejecutando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6037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OnMilestone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se alcanza algún hito dentro del proceso. Informa al SD si el estado es Idle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OnFinishing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finaliza el proceso. Informa al SD que finalizó el proceso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OnFinished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Cierra la conexión co SD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</a:tbl>
          </a:graphicData>
        </a:graphic>
      </p:graphicFrame>
      <p:sp>
        <p:nvSpPr>
          <p:cNvPr id="173" name="CustomShape 3"/>
          <p:cNvSpPr/>
          <p:nvPr/>
        </p:nvSpPr>
        <p:spPr>
          <a:xfrm>
            <a:off x="2382120" y="348480"/>
            <a:ext cx="5973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235800" y="226800"/>
            <a:ext cx="2646360" cy="177768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75" name="Table 2"/>
          <p:cNvGraphicFramePr/>
          <p:nvPr/>
        </p:nvGraphicFramePr>
        <p:xfrm>
          <a:off x="1383120" y="2260800"/>
          <a:ext cx="10414800" cy="3024720"/>
        </p:xfrm>
        <a:graphic>
          <a:graphicData uri="http://schemas.openxmlformats.org/drawingml/2006/table">
            <a:tbl>
              <a:tblPr/>
              <a:tblGrid>
                <a:gridCol w="2480760"/>
                <a:gridCol w="7934400"/>
              </a:tblGrid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Métodos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Start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Inicialización. Lanza Connect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Connect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Conecta con el SD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GetParameters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Lee la colección de parámetros IN/OUT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OnEnding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finaliza el proceso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</a:tbl>
          </a:graphicData>
        </a:graphic>
      </p:graphicFrame>
      <p:sp>
        <p:nvSpPr>
          <p:cNvPr id="176" name="CustomShape 3"/>
          <p:cNvSpPr/>
          <p:nvPr/>
        </p:nvSpPr>
        <p:spPr>
          <a:xfrm>
            <a:off x="2382120" y="348480"/>
            <a:ext cx="5973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235800" y="226800"/>
            <a:ext cx="2646360" cy="177768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78" name="Table 2"/>
          <p:cNvGraphicFramePr/>
          <p:nvPr/>
        </p:nvGraphicFramePr>
        <p:xfrm>
          <a:off x="1383120" y="2260800"/>
          <a:ext cx="10414800" cy="3186720"/>
        </p:xfrm>
        <a:graphic>
          <a:graphicData uri="http://schemas.openxmlformats.org/drawingml/2006/table">
            <a:tbl>
              <a:tblPr/>
              <a:tblGrid>
                <a:gridCol w="2480760"/>
                <a:gridCol w="7934400"/>
              </a:tblGrid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Propiedades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ActivityId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ID de la activity. A su vez esta tendrá un ID de Workflow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Status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Enumaraciçón: Stared, running, finished, errors, etc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</a:tbl>
          </a:graphicData>
        </a:graphic>
      </p:graphicFrame>
      <p:sp>
        <p:nvSpPr>
          <p:cNvPr id="179" name="CustomShape 3"/>
          <p:cNvSpPr/>
          <p:nvPr/>
        </p:nvSpPr>
        <p:spPr>
          <a:xfrm>
            <a:off x="2382120" y="348480"/>
            <a:ext cx="5973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433160" y="721080"/>
            <a:ext cx="62978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Ejemplo: Aplicación de prevención del blanqueo de capitales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949320" y="1371600"/>
            <a:ext cx="18432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PROCESOS (P)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1494000" y="2136600"/>
            <a:ext cx="51843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Captura de Información tras primera entrevista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3" name="CustomShape 4"/>
          <p:cNvSpPr/>
          <p:nvPr/>
        </p:nvSpPr>
        <p:spPr>
          <a:xfrm>
            <a:off x="1521720" y="2602440"/>
            <a:ext cx="44056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de documentación necesaria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407960" y="3151800"/>
            <a:ext cx="34822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Cumplimentación de informes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1503720" y="3701520"/>
            <a:ext cx="6121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Generación de pdf, impresión y transmisión de informes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1433160" y="721080"/>
            <a:ext cx="62978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Ejemplo: Aplicación de prevención del blanqueo de capitales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1051560" y="1371600"/>
            <a:ext cx="39736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Flujo simplificado de PROCESOS (P)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2154240" y="2514600"/>
            <a:ext cx="1282680" cy="4647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Captura de información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4097160" y="2514600"/>
            <a:ext cx="1528920" cy="4647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de documentación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90" name="CustomShape 5"/>
          <p:cNvSpPr/>
          <p:nvPr/>
        </p:nvSpPr>
        <p:spPr>
          <a:xfrm>
            <a:off x="2646360" y="3424680"/>
            <a:ext cx="1282680" cy="464760"/>
          </a:xfrm>
          <a:prstGeom prst="rect">
            <a:avLst/>
          </a:prstGeom>
          <a:gradFill rotWithShape="0">
            <a:gsLst>
              <a:gs pos="0">
                <a:schemeClr val="accent5">
                  <a:tint val="98000"/>
                  <a:lumMod val="114000"/>
                  <a:alpha val="6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5400000"/>
          </a:gradFill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Funcionario informa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6403680" y="2514600"/>
            <a:ext cx="1528920" cy="4647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Rellenar Informes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92" name="CustomShape 7"/>
          <p:cNvSpPr/>
          <p:nvPr/>
        </p:nvSpPr>
        <p:spPr>
          <a:xfrm>
            <a:off x="8507880" y="2514600"/>
            <a:ext cx="1528920" cy="4647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Generar e Imprimir pdf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93" name="CustomShape 8"/>
          <p:cNvSpPr/>
          <p:nvPr/>
        </p:nvSpPr>
        <p:spPr>
          <a:xfrm>
            <a:off x="3437640" y="4761000"/>
            <a:ext cx="1282680" cy="4647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Interesado presenta docs</a:t>
            </a:r>
            <a:endParaRPr b="0" lang="es-ES" sz="1200" spc="-1" strike="noStrike">
              <a:latin typeface="Arial"/>
            </a:endParaRPr>
          </a:p>
        </p:txBody>
      </p:sp>
      <p:pic>
        <p:nvPicPr>
          <p:cNvPr id="194" name="Gráfico 14" descr=""/>
          <p:cNvPicPr/>
          <p:nvPr/>
        </p:nvPicPr>
        <p:blipFill>
          <a:blip r:embed="rId1"/>
          <a:stretch/>
        </p:blipFill>
        <p:spPr>
          <a:xfrm>
            <a:off x="773640" y="4079520"/>
            <a:ext cx="913320" cy="913320"/>
          </a:xfrm>
          <a:prstGeom prst="rect">
            <a:avLst/>
          </a:prstGeom>
          <a:ln>
            <a:noFill/>
          </a:ln>
        </p:spPr>
      </p:pic>
      <p:pic>
        <p:nvPicPr>
          <p:cNvPr id="195" name="Gráfico 16" descr=""/>
          <p:cNvPicPr/>
          <p:nvPr/>
        </p:nvPicPr>
        <p:blipFill>
          <a:blip r:embed="rId2"/>
          <a:stretch/>
        </p:blipFill>
        <p:spPr>
          <a:xfrm>
            <a:off x="462960" y="2290320"/>
            <a:ext cx="913320" cy="913320"/>
          </a:xfrm>
          <a:prstGeom prst="rect">
            <a:avLst/>
          </a:prstGeom>
          <a:ln>
            <a:noFill/>
          </a:ln>
        </p:spPr>
      </p:pic>
      <p:sp>
        <p:nvSpPr>
          <p:cNvPr id="196" name="CustomShape 9"/>
          <p:cNvSpPr/>
          <p:nvPr/>
        </p:nvSpPr>
        <p:spPr>
          <a:xfrm flipV="1">
            <a:off x="1688040" y="-2619360"/>
            <a:ext cx="464760" cy="1788120"/>
          </a:xfrm>
          <a:prstGeom prst="bentConnector3">
            <a:avLst>
              <a:gd name="adj1" fmla="val 50000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197" name="CustomShape 10"/>
          <p:cNvSpPr/>
          <p:nvPr/>
        </p:nvSpPr>
        <p:spPr>
          <a:xfrm flipV="1">
            <a:off x="1688040" y="1020960"/>
            <a:ext cx="957240" cy="878040"/>
          </a:xfrm>
          <a:prstGeom prst="bentConnector3">
            <a:avLst>
              <a:gd name="adj1" fmla="val 50000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198" name="CustomShape 11"/>
          <p:cNvSpPr/>
          <p:nvPr/>
        </p:nvSpPr>
        <p:spPr>
          <a:xfrm>
            <a:off x="1688040" y="4536720"/>
            <a:ext cx="1748520" cy="456120"/>
          </a:xfrm>
          <a:prstGeom prst="bentConnector3">
            <a:avLst>
              <a:gd name="adj1" fmla="val 50000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199" name="CustomShape 12"/>
          <p:cNvSpPr/>
          <p:nvPr/>
        </p:nvSpPr>
        <p:spPr>
          <a:xfrm flipV="1">
            <a:off x="4721400" y="-3058560"/>
            <a:ext cx="139680" cy="2012400"/>
          </a:xfrm>
          <a:prstGeom prst="bentConnector2">
            <a:avLst/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00" name="CustomShape 13"/>
          <p:cNvSpPr/>
          <p:nvPr/>
        </p:nvSpPr>
        <p:spPr>
          <a:xfrm flipH="1" flipV="1" rot="5400000">
            <a:off x="3192480" y="1017360"/>
            <a:ext cx="2012400" cy="5936760"/>
          </a:xfrm>
          <a:prstGeom prst="bentConnector3">
            <a:avLst>
              <a:gd name="adj1" fmla="val -29259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01" name="CustomShape 14"/>
          <p:cNvSpPr/>
          <p:nvPr/>
        </p:nvSpPr>
        <p:spPr>
          <a:xfrm flipH="1" rot="16200000">
            <a:off x="4983840" y="-1773000"/>
            <a:ext cx="223200" cy="8351640"/>
          </a:xfrm>
          <a:prstGeom prst="bentConnector3">
            <a:avLst>
              <a:gd name="adj1" fmla="val -101961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graphicFrame>
        <p:nvGraphicFramePr>
          <p:cNvPr id="202" name="Table 15"/>
          <p:cNvGraphicFramePr/>
          <p:nvPr/>
        </p:nvGraphicFramePr>
        <p:xfrm>
          <a:off x="6928200" y="1735200"/>
          <a:ext cx="1432440" cy="515880"/>
        </p:xfrm>
        <a:graphic>
          <a:graphicData uri="http://schemas.openxmlformats.org/drawingml/2006/table">
            <a:tbl>
              <a:tblPr/>
              <a:tblGrid>
                <a:gridCol w="1432800"/>
              </a:tblGrid>
              <a:tr h="5162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171717"/>
                          </a:solidFill>
                          <a:latin typeface="Century Gothic"/>
                        </a:rPr>
                        <a:t>Autómata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03" name="Table 16"/>
          <p:cNvGraphicFramePr/>
          <p:nvPr/>
        </p:nvGraphicFramePr>
        <p:xfrm>
          <a:off x="6447600" y="4123440"/>
          <a:ext cx="1601280" cy="515880"/>
        </p:xfrm>
        <a:graphic>
          <a:graphicData uri="http://schemas.openxmlformats.org/drawingml/2006/table">
            <a:tbl>
              <a:tblPr/>
              <a:tblGrid>
                <a:gridCol w="1601640"/>
              </a:tblGrid>
              <a:tr h="5162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171717"/>
                          </a:solidFill>
                          <a:latin typeface="Century Gothic"/>
                        </a:rPr>
                        <a:t>Interacción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204" name="Gráfico 45" descr=""/>
          <p:cNvPicPr/>
          <p:nvPr/>
        </p:nvPicPr>
        <p:blipFill>
          <a:blip r:embed="rId3"/>
          <a:stretch/>
        </p:blipFill>
        <p:spPr>
          <a:xfrm>
            <a:off x="8095680" y="4115880"/>
            <a:ext cx="530640" cy="530640"/>
          </a:xfrm>
          <a:prstGeom prst="rect">
            <a:avLst/>
          </a:prstGeom>
          <a:ln>
            <a:noFill/>
          </a:ln>
        </p:spPr>
      </p:pic>
      <p:pic>
        <p:nvPicPr>
          <p:cNvPr id="205" name="Gráfico 46" descr=""/>
          <p:cNvPicPr/>
          <p:nvPr/>
        </p:nvPicPr>
        <p:blipFill>
          <a:blip r:embed="rId4"/>
          <a:stretch/>
        </p:blipFill>
        <p:spPr>
          <a:xfrm>
            <a:off x="8361360" y="1697040"/>
            <a:ext cx="436320" cy="436320"/>
          </a:xfrm>
          <a:prstGeom prst="rect">
            <a:avLst/>
          </a:prstGeom>
          <a:ln>
            <a:noFill/>
          </a:ln>
        </p:spPr>
      </p:pic>
      <p:pic>
        <p:nvPicPr>
          <p:cNvPr id="206" name="Gráfico 49" descr=""/>
          <p:cNvPicPr/>
          <p:nvPr/>
        </p:nvPicPr>
        <p:blipFill>
          <a:blip r:embed="rId5"/>
          <a:stretch/>
        </p:blipFill>
        <p:spPr>
          <a:xfrm>
            <a:off x="3382200" y="2265120"/>
            <a:ext cx="748440" cy="748440"/>
          </a:xfrm>
          <a:prstGeom prst="rect">
            <a:avLst/>
          </a:prstGeom>
          <a:ln>
            <a:noFill/>
          </a:ln>
        </p:spPr>
      </p:pic>
      <p:pic>
        <p:nvPicPr>
          <p:cNvPr id="207" name="Gráfico 50" descr=""/>
          <p:cNvPicPr/>
          <p:nvPr/>
        </p:nvPicPr>
        <p:blipFill>
          <a:blip r:embed="rId6"/>
          <a:stretch/>
        </p:blipFill>
        <p:spPr>
          <a:xfrm>
            <a:off x="5633640" y="2278440"/>
            <a:ext cx="748440" cy="748440"/>
          </a:xfrm>
          <a:prstGeom prst="rect">
            <a:avLst/>
          </a:prstGeom>
          <a:ln>
            <a:noFill/>
          </a:ln>
        </p:spPr>
      </p:pic>
      <p:pic>
        <p:nvPicPr>
          <p:cNvPr id="208" name="Gráfico 51" descr=""/>
          <p:cNvPicPr/>
          <p:nvPr/>
        </p:nvPicPr>
        <p:blipFill>
          <a:blip r:embed="rId7"/>
          <a:stretch/>
        </p:blipFill>
        <p:spPr>
          <a:xfrm>
            <a:off x="7837200" y="2302920"/>
            <a:ext cx="748440" cy="748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roup 1"/>
          <p:cNvGrpSpPr/>
          <p:nvPr/>
        </p:nvGrpSpPr>
        <p:grpSpPr>
          <a:xfrm>
            <a:off x="2651400" y="1154880"/>
            <a:ext cx="2417760" cy="1018800"/>
            <a:chOff x="2651400" y="1154880"/>
            <a:chExt cx="2417760" cy="1018800"/>
          </a:xfrm>
        </p:grpSpPr>
        <p:sp>
          <p:nvSpPr>
            <p:cNvPr id="210" name="CustomShape 2"/>
            <p:cNvSpPr/>
            <p:nvPr/>
          </p:nvSpPr>
          <p:spPr>
            <a:xfrm>
              <a:off x="2651400" y="1154880"/>
              <a:ext cx="2417760" cy="101880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1" name="CustomShape 3"/>
            <p:cNvSpPr/>
            <p:nvPr/>
          </p:nvSpPr>
          <p:spPr>
            <a:xfrm>
              <a:off x="2827440" y="1295280"/>
              <a:ext cx="930960" cy="6318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UI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12" name="CustomShape 4"/>
            <p:cNvSpPr/>
            <p:nvPr/>
          </p:nvSpPr>
          <p:spPr>
            <a:xfrm>
              <a:off x="3935160" y="1295280"/>
              <a:ext cx="930960" cy="6318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B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213" name="CustomShape 5"/>
          <p:cNvSpPr/>
          <p:nvPr/>
        </p:nvSpPr>
        <p:spPr>
          <a:xfrm>
            <a:off x="2731320" y="877680"/>
            <a:ext cx="225864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Captura de Información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214" name="Group 6"/>
          <p:cNvGrpSpPr/>
          <p:nvPr/>
        </p:nvGrpSpPr>
        <p:grpSpPr>
          <a:xfrm>
            <a:off x="2580840" y="2688120"/>
            <a:ext cx="2417760" cy="1018800"/>
            <a:chOff x="2580840" y="2688120"/>
            <a:chExt cx="2417760" cy="1018800"/>
          </a:xfrm>
        </p:grpSpPr>
        <p:sp>
          <p:nvSpPr>
            <p:cNvPr id="215" name="CustomShape 7"/>
            <p:cNvSpPr/>
            <p:nvPr/>
          </p:nvSpPr>
          <p:spPr>
            <a:xfrm>
              <a:off x="2580840" y="2688120"/>
              <a:ext cx="2417760" cy="101880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6" name="CustomShape 8"/>
            <p:cNvSpPr/>
            <p:nvPr/>
          </p:nvSpPr>
          <p:spPr>
            <a:xfrm>
              <a:off x="2756520" y="2828880"/>
              <a:ext cx="930960" cy="6318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UI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17" name="CustomShape 9"/>
            <p:cNvSpPr/>
            <p:nvPr/>
          </p:nvSpPr>
          <p:spPr>
            <a:xfrm>
              <a:off x="3864600" y="2828880"/>
              <a:ext cx="930960" cy="6318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B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218" name="CustomShape 10"/>
          <p:cNvSpPr/>
          <p:nvPr/>
        </p:nvSpPr>
        <p:spPr>
          <a:xfrm>
            <a:off x="2660400" y="2411280"/>
            <a:ext cx="225864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documentación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219" name="Group 11"/>
          <p:cNvGrpSpPr/>
          <p:nvPr/>
        </p:nvGrpSpPr>
        <p:grpSpPr>
          <a:xfrm>
            <a:off x="2558880" y="4131720"/>
            <a:ext cx="2417760" cy="1018800"/>
            <a:chOff x="2558880" y="4131720"/>
            <a:chExt cx="2417760" cy="1018800"/>
          </a:xfrm>
        </p:grpSpPr>
        <p:sp>
          <p:nvSpPr>
            <p:cNvPr id="220" name="CustomShape 12"/>
            <p:cNvSpPr/>
            <p:nvPr/>
          </p:nvSpPr>
          <p:spPr>
            <a:xfrm>
              <a:off x="2558880" y="4131720"/>
              <a:ext cx="2417760" cy="101880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1" name="CustomShape 13"/>
            <p:cNvSpPr/>
            <p:nvPr/>
          </p:nvSpPr>
          <p:spPr>
            <a:xfrm>
              <a:off x="2734560" y="4272120"/>
              <a:ext cx="930960" cy="6318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UI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22" name="CustomShape 14"/>
            <p:cNvSpPr/>
            <p:nvPr/>
          </p:nvSpPr>
          <p:spPr>
            <a:xfrm>
              <a:off x="3842640" y="4272120"/>
              <a:ext cx="930960" cy="6318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B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223" name="CustomShape 15"/>
          <p:cNvSpPr/>
          <p:nvPr/>
        </p:nvSpPr>
        <p:spPr>
          <a:xfrm>
            <a:off x="2638440" y="3854520"/>
            <a:ext cx="225864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Rellenar informes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224" name="Group 16"/>
          <p:cNvGrpSpPr/>
          <p:nvPr/>
        </p:nvGrpSpPr>
        <p:grpSpPr>
          <a:xfrm>
            <a:off x="2558880" y="5588280"/>
            <a:ext cx="2417760" cy="1018800"/>
            <a:chOff x="2558880" y="5588280"/>
            <a:chExt cx="2417760" cy="1018800"/>
          </a:xfrm>
        </p:grpSpPr>
        <p:sp>
          <p:nvSpPr>
            <p:cNvPr id="225" name="CustomShape 17"/>
            <p:cNvSpPr/>
            <p:nvPr/>
          </p:nvSpPr>
          <p:spPr>
            <a:xfrm>
              <a:off x="2558880" y="5588280"/>
              <a:ext cx="2417760" cy="101880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6" name="CustomShape 18"/>
            <p:cNvSpPr/>
            <p:nvPr/>
          </p:nvSpPr>
          <p:spPr>
            <a:xfrm>
              <a:off x="3842640" y="5748120"/>
              <a:ext cx="930960" cy="6318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B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227" name="CustomShape 19"/>
          <p:cNvSpPr/>
          <p:nvPr/>
        </p:nvSpPr>
        <p:spPr>
          <a:xfrm>
            <a:off x="2638440" y="5311440"/>
            <a:ext cx="225864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Generar e imprimir pdf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228" name="CustomShape 20"/>
          <p:cNvSpPr/>
          <p:nvPr/>
        </p:nvSpPr>
        <p:spPr>
          <a:xfrm>
            <a:off x="636120" y="3461760"/>
            <a:ext cx="851760" cy="809280"/>
          </a:xfrm>
          <a:prstGeom prst="flowChartMagneticDrum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CustomShape 21"/>
          <p:cNvSpPr/>
          <p:nvPr/>
        </p:nvSpPr>
        <p:spPr>
          <a:xfrm rot="5400000">
            <a:off x="1966320" y="1024920"/>
            <a:ext cx="1532520" cy="3337560"/>
          </a:xfrm>
          <a:prstGeom prst="bentConnector3">
            <a:avLst>
              <a:gd name="adj1" fmla="val 29358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30" name="CustomShape 22"/>
          <p:cNvSpPr/>
          <p:nvPr/>
        </p:nvSpPr>
        <p:spPr>
          <a:xfrm rot="5400000">
            <a:off x="2707920" y="2243520"/>
            <a:ext cx="404280" cy="2840400"/>
          </a:xfrm>
          <a:prstGeom prst="bentConnector2">
            <a:avLst/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31" name="CustomShape 23"/>
          <p:cNvSpPr/>
          <p:nvPr/>
        </p:nvSpPr>
        <p:spPr>
          <a:xfrm flipH="1" rot="5400000">
            <a:off x="2367360" y="2967120"/>
            <a:ext cx="631800" cy="3244680"/>
          </a:xfrm>
          <a:prstGeom prst="bentConnector3">
            <a:avLst>
              <a:gd name="adj1" fmla="val -51389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32" name="Group 24"/>
          <p:cNvGrpSpPr/>
          <p:nvPr/>
        </p:nvGrpSpPr>
        <p:grpSpPr>
          <a:xfrm>
            <a:off x="7139520" y="2585520"/>
            <a:ext cx="930960" cy="631800"/>
            <a:chOff x="7139520" y="2585520"/>
            <a:chExt cx="930960" cy="631800"/>
          </a:xfrm>
        </p:grpSpPr>
        <p:sp>
          <p:nvSpPr>
            <p:cNvPr id="233" name="CustomShape 25"/>
            <p:cNvSpPr/>
            <p:nvPr/>
          </p:nvSpPr>
          <p:spPr>
            <a:xfrm>
              <a:off x="7139520" y="2585520"/>
              <a:ext cx="930960" cy="63180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34" name="CustomShape 26"/>
            <p:cNvSpPr/>
            <p:nvPr/>
          </p:nvSpPr>
          <p:spPr>
            <a:xfrm>
              <a:off x="7139520" y="2585520"/>
              <a:ext cx="209880" cy="18936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F</a:t>
              </a:r>
              <a:endParaRPr b="0" lang="es-ES" sz="800" spc="-1" strike="noStrike">
                <a:latin typeface="Arial"/>
              </a:endParaRPr>
            </a:p>
          </p:txBody>
        </p:sp>
      </p:grpSp>
      <p:grpSp>
        <p:nvGrpSpPr>
          <p:cNvPr id="235" name="Group 27"/>
          <p:cNvGrpSpPr/>
          <p:nvPr/>
        </p:nvGrpSpPr>
        <p:grpSpPr>
          <a:xfrm>
            <a:off x="7145280" y="978840"/>
            <a:ext cx="930960" cy="631800"/>
            <a:chOff x="7145280" y="978840"/>
            <a:chExt cx="930960" cy="631800"/>
          </a:xfrm>
        </p:grpSpPr>
        <p:sp>
          <p:nvSpPr>
            <p:cNvPr id="236" name="CustomShape 28"/>
            <p:cNvSpPr/>
            <p:nvPr/>
          </p:nvSpPr>
          <p:spPr>
            <a:xfrm>
              <a:off x="7145280" y="978840"/>
              <a:ext cx="930960" cy="63180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37" name="CustomShape 29"/>
            <p:cNvSpPr/>
            <p:nvPr/>
          </p:nvSpPr>
          <p:spPr>
            <a:xfrm>
              <a:off x="7145280" y="978840"/>
              <a:ext cx="209880" cy="18936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S</a:t>
              </a:r>
              <a:endParaRPr b="0" lang="es-ES" sz="800" spc="-1" strike="noStrike">
                <a:latin typeface="Arial"/>
              </a:endParaRPr>
            </a:p>
          </p:txBody>
        </p:sp>
      </p:grpSp>
      <p:sp>
        <p:nvSpPr>
          <p:cNvPr id="238" name="CustomShape 30"/>
          <p:cNvSpPr/>
          <p:nvPr/>
        </p:nvSpPr>
        <p:spPr>
          <a:xfrm flipV="1">
            <a:off x="4867200" y="347400"/>
            <a:ext cx="2277000" cy="31536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39" name="CustomShape 31"/>
          <p:cNvSpPr/>
          <p:nvPr/>
        </p:nvSpPr>
        <p:spPr>
          <a:xfrm>
            <a:off x="10832400" y="3321360"/>
            <a:ext cx="851760" cy="809280"/>
          </a:xfrm>
          <a:prstGeom prst="flowChartMagneticDrum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40" name="Gráfico 51" descr=""/>
          <p:cNvPicPr/>
          <p:nvPr/>
        </p:nvPicPr>
        <p:blipFill>
          <a:blip r:embed="rId1"/>
          <a:stretch/>
        </p:blipFill>
        <p:spPr>
          <a:xfrm>
            <a:off x="8745480" y="3137040"/>
            <a:ext cx="913320" cy="913320"/>
          </a:xfrm>
          <a:prstGeom prst="rect">
            <a:avLst/>
          </a:prstGeom>
          <a:ln>
            <a:noFill/>
          </a:ln>
        </p:spPr>
      </p:pic>
      <p:sp>
        <p:nvSpPr>
          <p:cNvPr id="241" name="CustomShape 32"/>
          <p:cNvSpPr/>
          <p:nvPr/>
        </p:nvSpPr>
        <p:spPr>
          <a:xfrm>
            <a:off x="9828360" y="921960"/>
            <a:ext cx="1429200" cy="239796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42" name="CustomShape 33"/>
          <p:cNvSpPr/>
          <p:nvPr/>
        </p:nvSpPr>
        <p:spPr>
          <a:xfrm flipH="1" rot="16200000">
            <a:off x="7987680" y="2836080"/>
            <a:ext cx="374760" cy="113904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43" name="CustomShape 34"/>
          <p:cNvSpPr/>
          <p:nvPr/>
        </p:nvSpPr>
        <p:spPr>
          <a:xfrm flipV="1">
            <a:off x="4796280" y="2172600"/>
            <a:ext cx="2341800" cy="24228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44" name="CustomShape 35"/>
          <p:cNvSpPr/>
          <p:nvPr/>
        </p:nvSpPr>
        <p:spPr>
          <a:xfrm>
            <a:off x="8071200" y="2901960"/>
            <a:ext cx="2759760" cy="823320"/>
          </a:xfrm>
          <a:prstGeom prst="bentConnector3">
            <a:avLst>
              <a:gd name="adj1" fmla="val 72929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45" name="Group 36"/>
          <p:cNvGrpSpPr/>
          <p:nvPr/>
        </p:nvGrpSpPr>
        <p:grpSpPr>
          <a:xfrm>
            <a:off x="7157880" y="4448520"/>
            <a:ext cx="930960" cy="631800"/>
            <a:chOff x="7157880" y="4448520"/>
            <a:chExt cx="930960" cy="631800"/>
          </a:xfrm>
        </p:grpSpPr>
        <p:sp>
          <p:nvSpPr>
            <p:cNvPr id="246" name="CustomShape 37"/>
            <p:cNvSpPr/>
            <p:nvPr/>
          </p:nvSpPr>
          <p:spPr>
            <a:xfrm>
              <a:off x="7157880" y="4448520"/>
              <a:ext cx="930960" cy="63180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47" name="CustomShape 38"/>
            <p:cNvSpPr/>
            <p:nvPr/>
          </p:nvSpPr>
          <p:spPr>
            <a:xfrm>
              <a:off x="7157880" y="4448520"/>
              <a:ext cx="209880" cy="18936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F</a:t>
              </a:r>
              <a:endParaRPr b="0" lang="es-ES" sz="800" spc="-1" strike="noStrike">
                <a:latin typeface="Arial"/>
              </a:endParaRPr>
            </a:p>
          </p:txBody>
        </p:sp>
      </p:grpSp>
      <p:sp>
        <p:nvSpPr>
          <p:cNvPr id="248" name="CustomShape 39"/>
          <p:cNvSpPr/>
          <p:nvPr/>
        </p:nvSpPr>
        <p:spPr>
          <a:xfrm>
            <a:off x="4774320" y="4588920"/>
            <a:ext cx="2382480" cy="17532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49" name="CustomShape 40"/>
          <p:cNvSpPr/>
          <p:nvPr/>
        </p:nvSpPr>
        <p:spPr>
          <a:xfrm flipV="1">
            <a:off x="8089920" y="610200"/>
            <a:ext cx="2741040" cy="1037880"/>
          </a:xfrm>
          <a:prstGeom prst="bentConnector3">
            <a:avLst>
              <a:gd name="adj1" fmla="val 72714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50" name="Group 41"/>
          <p:cNvGrpSpPr/>
          <p:nvPr/>
        </p:nvGrpSpPr>
        <p:grpSpPr>
          <a:xfrm>
            <a:off x="6797520" y="5619600"/>
            <a:ext cx="930960" cy="631800"/>
            <a:chOff x="6797520" y="5619600"/>
            <a:chExt cx="930960" cy="631800"/>
          </a:xfrm>
        </p:grpSpPr>
        <p:sp>
          <p:nvSpPr>
            <p:cNvPr id="251" name="CustomShape 42"/>
            <p:cNvSpPr/>
            <p:nvPr/>
          </p:nvSpPr>
          <p:spPr>
            <a:xfrm>
              <a:off x="6797520" y="5619600"/>
              <a:ext cx="930960" cy="63180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52" name="CustomShape 43"/>
            <p:cNvSpPr/>
            <p:nvPr/>
          </p:nvSpPr>
          <p:spPr>
            <a:xfrm>
              <a:off x="6797520" y="5619600"/>
              <a:ext cx="209880" cy="18936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F</a:t>
              </a:r>
              <a:endParaRPr b="0" lang="es-ES" sz="800" spc="-1" strike="noStrike">
                <a:latin typeface="Arial"/>
              </a:endParaRPr>
            </a:p>
          </p:txBody>
        </p:sp>
      </p:grpSp>
      <p:sp>
        <p:nvSpPr>
          <p:cNvPr id="253" name="CustomShape 44"/>
          <p:cNvSpPr/>
          <p:nvPr/>
        </p:nvSpPr>
        <p:spPr>
          <a:xfrm rot="5400000">
            <a:off x="7175880" y="5170320"/>
            <a:ext cx="536760" cy="35928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pic>
        <p:nvPicPr>
          <p:cNvPr id="254" name="Gráfico 99" descr=""/>
          <p:cNvPicPr/>
          <p:nvPr/>
        </p:nvPicPr>
        <p:blipFill>
          <a:blip r:embed="rId2"/>
          <a:stretch/>
        </p:blipFill>
        <p:spPr>
          <a:xfrm>
            <a:off x="8745480" y="1634400"/>
            <a:ext cx="913320" cy="913320"/>
          </a:xfrm>
          <a:prstGeom prst="rect">
            <a:avLst/>
          </a:prstGeom>
          <a:ln>
            <a:noFill/>
          </a:ln>
        </p:spPr>
      </p:pic>
      <p:sp>
        <p:nvSpPr>
          <p:cNvPr id="255" name="CustomShape 45"/>
          <p:cNvSpPr/>
          <p:nvPr/>
        </p:nvSpPr>
        <p:spPr>
          <a:xfrm flipH="1" rot="16200000">
            <a:off x="7938720" y="1284480"/>
            <a:ext cx="478440" cy="113328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56" name="CustomShape 46"/>
          <p:cNvSpPr/>
          <p:nvPr/>
        </p:nvSpPr>
        <p:spPr>
          <a:xfrm flipV="1" rot="10800000">
            <a:off x="10842840" y="6319800"/>
            <a:ext cx="2022120" cy="12744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57" name="Line 47"/>
          <p:cNvSpPr/>
          <p:nvPr/>
        </p:nvSpPr>
        <p:spPr>
          <a:xfrm>
            <a:off x="5790960" y="304560"/>
            <a:ext cx="360" cy="6303600"/>
          </a:xfrm>
          <a:prstGeom prst="line">
            <a:avLst/>
          </a:prstGeom>
          <a:ln cap="rnd" w="165240">
            <a:custDash>
              <a:ds d="100000" sp="100000"/>
            </a:custDash>
            <a:round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258" name="CustomShape 48"/>
          <p:cNvSpPr/>
          <p:nvPr/>
        </p:nvSpPr>
        <p:spPr>
          <a:xfrm>
            <a:off x="235440" y="125640"/>
            <a:ext cx="2108160" cy="3639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Área de Procesos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59" name="CustomShape 49"/>
          <p:cNvSpPr/>
          <p:nvPr/>
        </p:nvSpPr>
        <p:spPr>
          <a:xfrm>
            <a:off x="3157920" y="310320"/>
            <a:ext cx="1031760" cy="3639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</a:t>
            </a:r>
            <a:r>
              <a:rPr b="1" lang="es-ES" sz="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 (programas)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60" name="CustomShape 50"/>
          <p:cNvSpPr/>
          <p:nvPr/>
        </p:nvSpPr>
        <p:spPr>
          <a:xfrm>
            <a:off x="9858960" y="100440"/>
            <a:ext cx="2170800" cy="3639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Área del Workflow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61" name="CustomShape 51"/>
          <p:cNvSpPr/>
          <p:nvPr/>
        </p:nvSpPr>
        <p:spPr>
          <a:xfrm>
            <a:off x="7073280" y="321840"/>
            <a:ext cx="930960" cy="3639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</a:t>
            </a:r>
            <a:r>
              <a:rPr b="1" lang="es-ES" sz="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(activities)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62" name="CustomShape 52"/>
          <p:cNvSpPr/>
          <p:nvPr/>
        </p:nvSpPr>
        <p:spPr>
          <a:xfrm>
            <a:off x="9223200" y="767520"/>
            <a:ext cx="604080" cy="526320"/>
          </a:xfrm>
          <a:prstGeom prst="octagon">
            <a:avLst>
              <a:gd name="adj" fmla="val 29289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63" name="CustomShape 53"/>
          <p:cNvSpPr/>
          <p:nvPr/>
        </p:nvSpPr>
        <p:spPr>
          <a:xfrm flipV="1">
            <a:off x="8077320" y="-196560"/>
            <a:ext cx="1144800" cy="37224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64" name="CustomShape 54"/>
          <p:cNvSpPr/>
          <p:nvPr/>
        </p:nvSpPr>
        <p:spPr>
          <a:xfrm>
            <a:off x="9149040" y="5810040"/>
            <a:ext cx="604080" cy="526320"/>
          </a:xfrm>
          <a:prstGeom prst="octagon">
            <a:avLst>
              <a:gd name="adj" fmla="val 29289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65" name="CustomShape 55"/>
          <p:cNvSpPr/>
          <p:nvPr/>
        </p:nvSpPr>
        <p:spPr>
          <a:xfrm>
            <a:off x="7729560" y="5936040"/>
            <a:ext cx="1418400" cy="24588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66" name="CustomShape 56"/>
          <p:cNvSpPr/>
          <p:nvPr/>
        </p:nvSpPr>
        <p:spPr>
          <a:xfrm flipV="1">
            <a:off x="9754560" y="-2021760"/>
            <a:ext cx="1503360" cy="205056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67" name="CustomShape 57"/>
          <p:cNvSpPr/>
          <p:nvPr/>
        </p:nvSpPr>
        <p:spPr>
          <a:xfrm>
            <a:off x="337320" y="4329360"/>
            <a:ext cx="167544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BBDD de procesos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268" name="CustomShape 58"/>
          <p:cNvSpPr/>
          <p:nvPr/>
        </p:nvSpPr>
        <p:spPr>
          <a:xfrm>
            <a:off x="10383480" y="4290840"/>
            <a:ext cx="167544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BBDD del workflow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269" name="CustomShape 59"/>
          <p:cNvSpPr/>
          <p:nvPr/>
        </p:nvSpPr>
        <p:spPr>
          <a:xfrm>
            <a:off x="1893600" y="1453680"/>
            <a:ext cx="581040" cy="401040"/>
          </a:xfrm>
          <a:prstGeom prst="octagon">
            <a:avLst>
              <a:gd name="adj" fmla="val 29289"/>
            </a:avLst>
          </a:prstGeom>
          <a:noFill/>
          <a:ln>
            <a:round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1</a:t>
            </a:r>
            <a:endParaRPr b="0" lang="es-ES" sz="4000" spc="-1" strike="noStrike">
              <a:latin typeface="Arial"/>
            </a:endParaRPr>
          </a:p>
        </p:txBody>
      </p:sp>
      <p:sp>
        <p:nvSpPr>
          <p:cNvPr id="270" name="CustomShape 60"/>
          <p:cNvSpPr/>
          <p:nvPr/>
        </p:nvSpPr>
        <p:spPr>
          <a:xfrm>
            <a:off x="1866240" y="2953800"/>
            <a:ext cx="575640" cy="451440"/>
          </a:xfrm>
          <a:prstGeom prst="octagon">
            <a:avLst>
              <a:gd name="adj" fmla="val 29289"/>
            </a:avLst>
          </a:prstGeom>
          <a:noFill/>
          <a:ln>
            <a:round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2</a:t>
            </a:r>
            <a:endParaRPr b="0" lang="es-ES" sz="4000" spc="-1" strike="noStrike">
              <a:latin typeface="Arial"/>
            </a:endParaRPr>
          </a:p>
        </p:txBody>
      </p:sp>
      <p:sp>
        <p:nvSpPr>
          <p:cNvPr id="271" name="CustomShape 61"/>
          <p:cNvSpPr/>
          <p:nvPr/>
        </p:nvSpPr>
        <p:spPr>
          <a:xfrm>
            <a:off x="1921680" y="4483080"/>
            <a:ext cx="499320" cy="453600"/>
          </a:xfrm>
          <a:prstGeom prst="octagon">
            <a:avLst>
              <a:gd name="adj" fmla="val 29289"/>
            </a:avLst>
          </a:prstGeom>
          <a:noFill/>
          <a:ln>
            <a:round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3</a:t>
            </a:r>
            <a:endParaRPr b="0" lang="es-ES" sz="4000" spc="-1" strike="noStrike">
              <a:latin typeface="Arial"/>
            </a:endParaRPr>
          </a:p>
        </p:txBody>
      </p:sp>
      <p:sp>
        <p:nvSpPr>
          <p:cNvPr id="272" name="CustomShape 62"/>
          <p:cNvSpPr/>
          <p:nvPr/>
        </p:nvSpPr>
        <p:spPr>
          <a:xfrm>
            <a:off x="1932840" y="5846400"/>
            <a:ext cx="499320" cy="453600"/>
          </a:xfrm>
          <a:prstGeom prst="octagon">
            <a:avLst>
              <a:gd name="adj" fmla="val 29289"/>
            </a:avLst>
          </a:prstGeom>
          <a:noFill/>
          <a:ln>
            <a:round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4</a:t>
            </a:r>
            <a:endParaRPr b="0" lang="es-ES" sz="4000" spc="-1" strike="noStrike">
              <a:latin typeface="Arial"/>
            </a:endParaRPr>
          </a:p>
        </p:txBody>
      </p:sp>
      <p:sp>
        <p:nvSpPr>
          <p:cNvPr id="273" name="CustomShape 63"/>
          <p:cNvSpPr/>
          <p:nvPr/>
        </p:nvSpPr>
        <p:spPr>
          <a:xfrm>
            <a:off x="3452040" y="1392480"/>
            <a:ext cx="825480" cy="4737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  <a:ea typeface="DejaVu Sans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74" name="CustomShape 64"/>
          <p:cNvSpPr/>
          <p:nvPr/>
        </p:nvSpPr>
        <p:spPr>
          <a:xfrm>
            <a:off x="3373560" y="2913840"/>
            <a:ext cx="825480" cy="4737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  <a:ea typeface="DejaVu Sans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75" name="CustomShape 65"/>
          <p:cNvSpPr/>
          <p:nvPr/>
        </p:nvSpPr>
        <p:spPr>
          <a:xfrm>
            <a:off x="3364560" y="4357080"/>
            <a:ext cx="825480" cy="4737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  <a:ea typeface="DejaVu Sans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76" name="CustomShape 66"/>
          <p:cNvSpPr/>
          <p:nvPr/>
        </p:nvSpPr>
        <p:spPr>
          <a:xfrm>
            <a:off x="5887080" y="5933520"/>
            <a:ext cx="850320" cy="41112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  <a:ea typeface="DejaVu Sans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 flipH="1" rot="5400000">
            <a:off x="2874240" y="4234680"/>
            <a:ext cx="60480" cy="2990160"/>
          </a:xfrm>
          <a:prstGeom prst="bentConnector4">
            <a:avLst>
              <a:gd name="adj1" fmla="val -370370"/>
              <a:gd name="adj2" fmla="val 57789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78" name="Group 2"/>
          <p:cNvGrpSpPr/>
          <p:nvPr/>
        </p:nvGrpSpPr>
        <p:grpSpPr>
          <a:xfrm>
            <a:off x="7145280" y="978840"/>
            <a:ext cx="930960" cy="631800"/>
            <a:chOff x="7145280" y="978840"/>
            <a:chExt cx="930960" cy="631800"/>
          </a:xfrm>
        </p:grpSpPr>
        <p:sp>
          <p:nvSpPr>
            <p:cNvPr id="279" name="CustomShape 3"/>
            <p:cNvSpPr/>
            <p:nvPr/>
          </p:nvSpPr>
          <p:spPr>
            <a:xfrm>
              <a:off x="7145280" y="978840"/>
              <a:ext cx="930960" cy="63180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80" name="CustomShape 4"/>
            <p:cNvSpPr/>
            <p:nvPr/>
          </p:nvSpPr>
          <p:spPr>
            <a:xfrm>
              <a:off x="7145280" y="978840"/>
              <a:ext cx="209880" cy="18936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S</a:t>
              </a:r>
              <a:endParaRPr b="0" lang="es-ES" sz="800" spc="-1" strike="noStrike">
                <a:latin typeface="Arial"/>
              </a:endParaRPr>
            </a:p>
          </p:txBody>
        </p:sp>
      </p:grpSp>
      <p:sp>
        <p:nvSpPr>
          <p:cNvPr id="281" name="CustomShape 5"/>
          <p:cNvSpPr/>
          <p:nvPr/>
        </p:nvSpPr>
        <p:spPr>
          <a:xfrm flipV="1">
            <a:off x="4867200" y="347400"/>
            <a:ext cx="2277000" cy="31536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82" name="CustomShape 6"/>
          <p:cNvSpPr/>
          <p:nvPr/>
        </p:nvSpPr>
        <p:spPr>
          <a:xfrm>
            <a:off x="10832400" y="3321360"/>
            <a:ext cx="851760" cy="809280"/>
          </a:xfrm>
          <a:prstGeom prst="flowChartMagneticDrum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3" name="CustomShape 7"/>
          <p:cNvSpPr/>
          <p:nvPr/>
        </p:nvSpPr>
        <p:spPr>
          <a:xfrm>
            <a:off x="9828360" y="921960"/>
            <a:ext cx="1429200" cy="239796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pic>
        <p:nvPicPr>
          <p:cNvPr id="284" name="Gráfico 99" descr=""/>
          <p:cNvPicPr/>
          <p:nvPr/>
        </p:nvPicPr>
        <p:blipFill>
          <a:blip r:embed="rId1"/>
          <a:stretch/>
        </p:blipFill>
        <p:spPr>
          <a:xfrm>
            <a:off x="8745480" y="1634400"/>
            <a:ext cx="913320" cy="913320"/>
          </a:xfrm>
          <a:prstGeom prst="rect">
            <a:avLst/>
          </a:prstGeom>
          <a:ln>
            <a:noFill/>
          </a:ln>
        </p:spPr>
      </p:pic>
      <p:sp>
        <p:nvSpPr>
          <p:cNvPr id="285" name="CustomShape 8"/>
          <p:cNvSpPr/>
          <p:nvPr/>
        </p:nvSpPr>
        <p:spPr>
          <a:xfrm flipH="1" rot="16200000">
            <a:off x="7938720" y="1284480"/>
            <a:ext cx="478440" cy="113328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86" name="CustomShape 9"/>
          <p:cNvSpPr/>
          <p:nvPr/>
        </p:nvSpPr>
        <p:spPr>
          <a:xfrm>
            <a:off x="235440" y="125640"/>
            <a:ext cx="2108160" cy="3639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Área de Procesos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87" name="CustomShape 10"/>
          <p:cNvSpPr/>
          <p:nvPr/>
        </p:nvSpPr>
        <p:spPr>
          <a:xfrm>
            <a:off x="3157920" y="310320"/>
            <a:ext cx="1031760" cy="3639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</a:t>
            </a:r>
            <a:r>
              <a:rPr b="1" lang="es-ES" sz="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 (programas)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88" name="CustomShape 11"/>
          <p:cNvSpPr/>
          <p:nvPr/>
        </p:nvSpPr>
        <p:spPr>
          <a:xfrm>
            <a:off x="9858960" y="100440"/>
            <a:ext cx="2170800" cy="3639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Área del Workflow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89" name="CustomShape 12"/>
          <p:cNvSpPr/>
          <p:nvPr/>
        </p:nvSpPr>
        <p:spPr>
          <a:xfrm>
            <a:off x="7073280" y="321840"/>
            <a:ext cx="930960" cy="3639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</a:t>
            </a:r>
            <a:r>
              <a:rPr b="1" lang="es-ES" sz="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(activities)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90" name="CustomShape 13"/>
          <p:cNvSpPr/>
          <p:nvPr/>
        </p:nvSpPr>
        <p:spPr>
          <a:xfrm>
            <a:off x="9223200" y="767520"/>
            <a:ext cx="604080" cy="526320"/>
          </a:xfrm>
          <a:prstGeom prst="octagon">
            <a:avLst>
              <a:gd name="adj" fmla="val 29289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91" name="CustomShape 14"/>
          <p:cNvSpPr/>
          <p:nvPr/>
        </p:nvSpPr>
        <p:spPr>
          <a:xfrm flipV="1">
            <a:off x="8077320" y="-196560"/>
            <a:ext cx="1144800" cy="37224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92" name="Group 15"/>
          <p:cNvGrpSpPr/>
          <p:nvPr/>
        </p:nvGrpSpPr>
        <p:grpSpPr>
          <a:xfrm>
            <a:off x="258480" y="5293080"/>
            <a:ext cx="1675440" cy="1139400"/>
            <a:chOff x="258480" y="5293080"/>
            <a:chExt cx="1675440" cy="1139400"/>
          </a:xfrm>
        </p:grpSpPr>
        <p:sp>
          <p:nvSpPr>
            <p:cNvPr id="293" name="CustomShape 16"/>
            <p:cNvSpPr/>
            <p:nvPr/>
          </p:nvSpPr>
          <p:spPr>
            <a:xfrm>
              <a:off x="557280" y="5293080"/>
              <a:ext cx="851760" cy="809280"/>
            </a:xfrm>
            <a:prstGeom prst="flowChartMagneticDrum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4" name="CustomShape 17"/>
            <p:cNvSpPr/>
            <p:nvPr/>
          </p:nvSpPr>
          <p:spPr>
            <a:xfrm>
              <a:off x="258480" y="6160320"/>
              <a:ext cx="1675440" cy="2721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BBDD de procesos</a:t>
              </a:r>
              <a:endParaRPr b="0" lang="es-ES" sz="1200" spc="-1" strike="noStrike">
                <a:latin typeface="Arial"/>
              </a:endParaRPr>
            </a:p>
          </p:txBody>
        </p:sp>
      </p:grpSp>
      <p:sp>
        <p:nvSpPr>
          <p:cNvPr id="295" name="CustomShape 18"/>
          <p:cNvSpPr/>
          <p:nvPr/>
        </p:nvSpPr>
        <p:spPr>
          <a:xfrm>
            <a:off x="10383480" y="4290840"/>
            <a:ext cx="167544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BBDD del workflow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296" name="Group 19"/>
          <p:cNvGrpSpPr/>
          <p:nvPr/>
        </p:nvGrpSpPr>
        <p:grpSpPr>
          <a:xfrm>
            <a:off x="1893600" y="877680"/>
            <a:ext cx="3175560" cy="1296000"/>
            <a:chOff x="1893600" y="877680"/>
            <a:chExt cx="3175560" cy="1296000"/>
          </a:xfrm>
        </p:grpSpPr>
        <p:grpSp>
          <p:nvGrpSpPr>
            <p:cNvPr id="297" name="Group 20"/>
            <p:cNvGrpSpPr/>
            <p:nvPr/>
          </p:nvGrpSpPr>
          <p:grpSpPr>
            <a:xfrm>
              <a:off x="2651400" y="1154880"/>
              <a:ext cx="2417760" cy="1018800"/>
              <a:chOff x="2651400" y="1154880"/>
              <a:chExt cx="2417760" cy="1018800"/>
            </a:xfrm>
          </p:grpSpPr>
          <p:sp>
            <p:nvSpPr>
              <p:cNvPr id="298" name="CustomShape 21"/>
              <p:cNvSpPr/>
              <p:nvPr/>
            </p:nvSpPr>
            <p:spPr>
              <a:xfrm>
                <a:off x="2651400" y="1154880"/>
                <a:ext cx="2417760" cy="1018800"/>
              </a:xfrm>
              <a:prstGeom prst="roundRect">
                <a:avLst>
                  <a:gd name="adj" fmla="val 16667"/>
                </a:avLst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9" name="CustomShape 22"/>
              <p:cNvSpPr/>
              <p:nvPr/>
            </p:nvSpPr>
            <p:spPr>
              <a:xfrm>
                <a:off x="2827440" y="1295280"/>
                <a:ext cx="930960" cy="63180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s-ES" sz="1800" spc="-1" strike="noStrike">
                    <a:solidFill>
                      <a:srgbClr val="ffffff"/>
                    </a:solidFill>
                    <a:latin typeface="Century Gothic"/>
                    <a:ea typeface="DejaVu Sans"/>
                  </a:rPr>
                  <a:t>UI</a:t>
                </a:r>
                <a:endParaRPr b="0" lang="es-ES" sz="1800" spc="-1" strike="noStrike">
                  <a:latin typeface="Arial"/>
                </a:endParaRPr>
              </a:p>
            </p:txBody>
          </p:sp>
          <p:sp>
            <p:nvSpPr>
              <p:cNvPr id="300" name="CustomShape 23"/>
              <p:cNvSpPr/>
              <p:nvPr/>
            </p:nvSpPr>
            <p:spPr>
              <a:xfrm>
                <a:off x="3935160" y="1295280"/>
                <a:ext cx="930960" cy="63180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s-ES" sz="1800" spc="-1" strike="noStrike">
                    <a:solidFill>
                      <a:srgbClr val="ffffff"/>
                    </a:solidFill>
                    <a:latin typeface="Century Gothic"/>
                    <a:ea typeface="DejaVu Sans"/>
                  </a:rPr>
                  <a:t>B</a:t>
                </a:r>
                <a:endParaRPr b="0" lang="es-ES" sz="1800" spc="-1" strike="noStrike">
                  <a:latin typeface="Arial"/>
                </a:endParaRPr>
              </a:p>
            </p:txBody>
          </p:sp>
        </p:grpSp>
        <p:sp>
          <p:nvSpPr>
            <p:cNvPr id="301" name="CustomShape 24"/>
            <p:cNvSpPr/>
            <p:nvPr/>
          </p:nvSpPr>
          <p:spPr>
            <a:xfrm>
              <a:off x="2731320" y="877680"/>
              <a:ext cx="2258640" cy="2721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Captura de Información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02" name="CustomShape 25"/>
            <p:cNvSpPr/>
            <p:nvPr/>
          </p:nvSpPr>
          <p:spPr>
            <a:xfrm>
              <a:off x="1893600" y="1453680"/>
              <a:ext cx="581040" cy="401040"/>
            </a:xfrm>
            <a:prstGeom prst="octagon">
              <a:avLst>
                <a:gd name="adj" fmla="val 29289"/>
              </a:avLst>
            </a:prstGeom>
            <a:noFill/>
            <a:ln>
              <a:round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40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1</a:t>
              </a:r>
              <a:endParaRPr b="0" lang="es-ES" sz="4000" spc="-1" strike="noStrike">
                <a:latin typeface="Arial"/>
              </a:endParaRPr>
            </a:p>
          </p:txBody>
        </p:sp>
      </p:grpSp>
      <p:sp>
        <p:nvSpPr>
          <p:cNvPr id="303" name="CustomShape 26"/>
          <p:cNvSpPr/>
          <p:nvPr/>
        </p:nvSpPr>
        <p:spPr>
          <a:xfrm>
            <a:off x="3452040" y="1392480"/>
            <a:ext cx="825480" cy="4737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  <a:ea typeface="DejaVu Sans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  <p:grpSp>
        <p:nvGrpSpPr>
          <p:cNvPr id="304" name="Group 27"/>
          <p:cNvGrpSpPr/>
          <p:nvPr/>
        </p:nvGrpSpPr>
        <p:grpSpPr>
          <a:xfrm>
            <a:off x="2046240" y="4713480"/>
            <a:ext cx="3022920" cy="1291680"/>
            <a:chOff x="2046240" y="4713480"/>
            <a:chExt cx="3022920" cy="1291680"/>
          </a:xfrm>
        </p:grpSpPr>
        <p:sp>
          <p:nvSpPr>
            <p:cNvPr id="305" name="CustomShape 28"/>
            <p:cNvSpPr/>
            <p:nvPr/>
          </p:nvSpPr>
          <p:spPr>
            <a:xfrm>
              <a:off x="2719080" y="4713480"/>
              <a:ext cx="2258640" cy="2721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Recogida documentación</a:t>
              </a:r>
              <a:endParaRPr b="0" lang="es-ES" sz="1200" spc="-1" strike="noStrike">
                <a:latin typeface="Arial"/>
              </a:endParaRPr>
            </a:p>
          </p:txBody>
        </p:sp>
        <p:grpSp>
          <p:nvGrpSpPr>
            <p:cNvPr id="306" name="Group 29"/>
            <p:cNvGrpSpPr/>
            <p:nvPr/>
          </p:nvGrpSpPr>
          <p:grpSpPr>
            <a:xfrm>
              <a:off x="2046240" y="4986360"/>
              <a:ext cx="3022920" cy="1018800"/>
              <a:chOff x="2046240" y="4986360"/>
              <a:chExt cx="3022920" cy="1018800"/>
            </a:xfrm>
          </p:grpSpPr>
          <p:sp>
            <p:nvSpPr>
              <p:cNvPr id="307" name="CustomShape 30"/>
              <p:cNvSpPr/>
              <p:nvPr/>
            </p:nvSpPr>
            <p:spPr>
              <a:xfrm>
                <a:off x="2046240" y="5269320"/>
                <a:ext cx="575640" cy="451440"/>
              </a:xfrm>
              <a:prstGeom prst="octagon">
                <a:avLst>
                  <a:gd name="adj" fmla="val 29289"/>
                </a:avLst>
              </a:prstGeom>
              <a:noFill/>
              <a:ln>
                <a:round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s-ES" sz="4000" spc="-1" strike="noStrike">
                    <a:solidFill>
                      <a:srgbClr val="ffffff"/>
                    </a:solidFill>
                    <a:latin typeface="Century Gothic"/>
                    <a:ea typeface="DejaVu Sans"/>
                  </a:rPr>
                  <a:t>2</a:t>
                </a:r>
                <a:endParaRPr b="0" lang="es-ES" sz="4000" spc="-1" strike="noStrike">
                  <a:latin typeface="Arial"/>
                </a:endParaRPr>
              </a:p>
            </p:txBody>
          </p:sp>
          <p:grpSp>
            <p:nvGrpSpPr>
              <p:cNvPr id="308" name="Group 31"/>
              <p:cNvGrpSpPr/>
              <p:nvPr/>
            </p:nvGrpSpPr>
            <p:grpSpPr>
              <a:xfrm>
                <a:off x="2651400" y="4986360"/>
                <a:ext cx="2417760" cy="1018800"/>
                <a:chOff x="2651400" y="4986360"/>
                <a:chExt cx="2417760" cy="1018800"/>
              </a:xfrm>
            </p:grpSpPr>
            <p:grpSp>
              <p:nvGrpSpPr>
                <p:cNvPr id="309" name="Group 32"/>
                <p:cNvGrpSpPr/>
                <p:nvPr/>
              </p:nvGrpSpPr>
              <p:grpSpPr>
                <a:xfrm>
                  <a:off x="2651400" y="4986360"/>
                  <a:ext cx="2417760" cy="1018800"/>
                  <a:chOff x="2651400" y="4986360"/>
                  <a:chExt cx="2417760" cy="1018800"/>
                </a:xfrm>
              </p:grpSpPr>
              <p:sp>
                <p:nvSpPr>
                  <p:cNvPr id="310" name="CustomShape 33"/>
                  <p:cNvSpPr/>
                  <p:nvPr/>
                </p:nvSpPr>
                <p:spPr>
                  <a:xfrm>
                    <a:off x="2651400" y="4986360"/>
                    <a:ext cx="2417760" cy="1018800"/>
                  </a:xfrm>
                  <a:prstGeom prst="roundRect">
                    <a:avLst>
                      <a:gd name="adj" fmla="val 16667"/>
                    </a:avLst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  <p:sp>
                <p:nvSpPr>
                  <p:cNvPr id="311" name="CustomShape 34"/>
                  <p:cNvSpPr/>
                  <p:nvPr/>
                </p:nvSpPr>
                <p:spPr>
                  <a:xfrm>
                    <a:off x="2827440" y="5127120"/>
                    <a:ext cx="930960" cy="631800"/>
                  </a:xfrm>
                  <a:prstGeom prst="rect">
                    <a:avLst/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/>
                  <a:p>
                    <a:pPr algn="ctr"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  <a:ea typeface="DejaVu Sans"/>
                      </a:rPr>
                      <a:t>UI</a:t>
                    </a:r>
                    <a:endParaRPr b="0" lang="es-ES" sz="1800" spc="-1" strike="noStrike">
                      <a:latin typeface="Arial"/>
                    </a:endParaRPr>
                  </a:p>
                </p:txBody>
              </p:sp>
              <p:sp>
                <p:nvSpPr>
                  <p:cNvPr id="312" name="CustomShape 35"/>
                  <p:cNvSpPr/>
                  <p:nvPr/>
                </p:nvSpPr>
                <p:spPr>
                  <a:xfrm>
                    <a:off x="3935160" y="5127120"/>
                    <a:ext cx="930960" cy="631800"/>
                  </a:xfrm>
                  <a:prstGeom prst="rect">
                    <a:avLst/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/>
                  <a:p>
                    <a:pPr algn="ctr"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  <a:ea typeface="DejaVu Sans"/>
                      </a:rPr>
                      <a:t>B</a:t>
                    </a:r>
                    <a:endParaRPr b="0" lang="es-ES" sz="1800" spc="-1" strike="noStrike">
                      <a:latin typeface="Arial"/>
                    </a:endParaRPr>
                  </a:p>
                </p:txBody>
              </p:sp>
            </p:grpSp>
            <p:sp>
              <p:nvSpPr>
                <p:cNvPr id="313" name="CustomShape 36"/>
                <p:cNvSpPr/>
                <p:nvPr/>
              </p:nvSpPr>
              <p:spPr>
                <a:xfrm>
                  <a:off x="3435480" y="5209200"/>
                  <a:ext cx="825480" cy="473760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solidFill>
                  <a:srgbClr val="ffff00"/>
                </a:solidFill>
                <a:ln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rIns="90000" tIns="45000" bIns="45000" anchor="ctr"/>
                <a:p>
                  <a:pPr algn="ctr">
                    <a:lnSpc>
                      <a:spcPct val="100000"/>
                    </a:lnSpc>
                  </a:pPr>
                  <a:r>
                    <a:rPr b="0" lang="es-ES" sz="800" spc="-1" strike="noStrike">
                      <a:solidFill>
                        <a:srgbClr val="171717"/>
                      </a:solidFill>
                      <a:latin typeface="Century Gothic"/>
                      <a:ea typeface="DejaVu Sans"/>
                    </a:rPr>
                    <a:t>activador</a:t>
                  </a:r>
                  <a:endParaRPr b="0" lang="es-ES" sz="800" spc="-1" strike="noStrike">
                    <a:latin typeface="Arial"/>
                  </a:endParaRPr>
                </a:p>
              </p:txBody>
            </p:sp>
          </p:grpSp>
        </p:grpSp>
      </p:grpSp>
      <p:sp>
        <p:nvSpPr>
          <p:cNvPr id="314" name="CustomShape 37"/>
          <p:cNvSpPr/>
          <p:nvPr/>
        </p:nvSpPr>
        <p:spPr>
          <a:xfrm rot="5400000">
            <a:off x="1011240" y="1900800"/>
            <a:ext cx="3363480" cy="3416760"/>
          </a:xfrm>
          <a:prstGeom prst="bentConnector3">
            <a:avLst>
              <a:gd name="adj1" fmla="val 13155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315" name="CustomShape 38"/>
          <p:cNvSpPr/>
          <p:nvPr/>
        </p:nvSpPr>
        <p:spPr>
          <a:xfrm>
            <a:off x="9296280" y="6160320"/>
            <a:ext cx="1726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316" name="CustomShape 39"/>
          <p:cNvSpPr/>
          <p:nvPr/>
        </p:nvSpPr>
        <p:spPr>
          <a:xfrm>
            <a:off x="9296280" y="6553080"/>
            <a:ext cx="1726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317" name="CustomShape 40"/>
          <p:cNvSpPr/>
          <p:nvPr/>
        </p:nvSpPr>
        <p:spPr>
          <a:xfrm>
            <a:off x="9198360" y="5867640"/>
            <a:ext cx="101160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Datos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18" name="CustomShape 41"/>
          <p:cNvSpPr/>
          <p:nvPr/>
        </p:nvSpPr>
        <p:spPr>
          <a:xfrm>
            <a:off x="9198360" y="6287760"/>
            <a:ext cx="101160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19" name="CustomShape 42"/>
          <p:cNvSpPr/>
          <p:nvPr/>
        </p:nvSpPr>
        <p:spPr>
          <a:xfrm>
            <a:off x="2306880" y="2499840"/>
            <a:ext cx="3255840" cy="2142000"/>
          </a:xfrm>
          <a:prstGeom prst="mathMultiply">
            <a:avLst>
              <a:gd name="adj1" fmla="val 2352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No hay comunicación directa entre procesos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20" name="CustomShape 43"/>
          <p:cNvSpPr/>
          <p:nvPr/>
        </p:nvSpPr>
        <p:spPr>
          <a:xfrm>
            <a:off x="6433560" y="3232440"/>
            <a:ext cx="3049200" cy="45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¿Cómo se recupera la información entre procesos del workflow?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21" name="CustomShape 44"/>
          <p:cNvSpPr/>
          <p:nvPr/>
        </p:nvSpPr>
        <p:spPr>
          <a:xfrm>
            <a:off x="5070600" y="2174760"/>
            <a:ext cx="1187640" cy="114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11240">
            <a:solidFill>
              <a:schemeClr val="accent4">
                <a:lumMod val="40000"/>
                <a:lumOff val="60000"/>
              </a:schemeClr>
            </a:solidFill>
            <a:round/>
            <a:headEnd len="med" type="triangle" w="med"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322" name="CustomShape 45"/>
          <p:cNvSpPr/>
          <p:nvPr/>
        </p:nvSpPr>
        <p:spPr>
          <a:xfrm flipV="1">
            <a:off x="5070600" y="2880"/>
            <a:ext cx="1240560" cy="1240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11240">
            <a:solidFill>
              <a:schemeClr val="accent4">
                <a:lumMod val="40000"/>
                <a:lumOff val="60000"/>
              </a:schemeClr>
            </a:solidFill>
            <a:round/>
            <a:headEnd len="med" type="triangle" w="med"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CustomShape 1"/>
          <p:cNvSpPr/>
          <p:nvPr/>
        </p:nvSpPr>
        <p:spPr>
          <a:xfrm>
            <a:off x="8868600" y="28954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Monitor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24" name="CustomShape 2"/>
          <p:cNvSpPr/>
          <p:nvPr/>
        </p:nvSpPr>
        <p:spPr>
          <a:xfrm>
            <a:off x="3724920" y="28954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Broker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25" name="CustomShape 3"/>
          <p:cNvSpPr/>
          <p:nvPr/>
        </p:nvSpPr>
        <p:spPr>
          <a:xfrm>
            <a:off x="1330560" y="28954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26" name="CustomShape 4"/>
          <p:cNvSpPr/>
          <p:nvPr/>
        </p:nvSpPr>
        <p:spPr>
          <a:xfrm>
            <a:off x="6283440" y="28954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Director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27" name="CustomShape 5"/>
          <p:cNvSpPr/>
          <p:nvPr/>
        </p:nvSpPr>
        <p:spPr>
          <a:xfrm>
            <a:off x="4191120" y="1295280"/>
            <a:ext cx="3275640" cy="6847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0f282a"/>
                </a:solidFill>
                <a:latin typeface="Century Gothic"/>
                <a:ea typeface="DejaVu Sans"/>
              </a:rPr>
              <a:t>Los 4 procesos del sistema de workflows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1905120" y="99072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pic>
        <p:nvPicPr>
          <p:cNvPr id="329" name="Imagen 2" descr=""/>
          <p:cNvPicPr/>
          <p:nvPr/>
        </p:nvPicPr>
        <p:blipFill>
          <a:blip r:embed="rId1"/>
          <a:stretch/>
        </p:blipFill>
        <p:spPr>
          <a:xfrm>
            <a:off x="152280" y="165600"/>
            <a:ext cx="1602720" cy="1648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Picture 2" descr=""/>
          <p:cNvPicPr/>
          <p:nvPr/>
        </p:nvPicPr>
        <p:blipFill>
          <a:blip r:embed="rId1"/>
          <a:stretch/>
        </p:blipFill>
        <p:spPr>
          <a:xfrm>
            <a:off x="7543800" y="2057400"/>
            <a:ext cx="3123000" cy="3123000"/>
          </a:xfrm>
          <a:prstGeom prst="rect">
            <a:avLst/>
          </a:prstGeom>
          <a:ln>
            <a:noFill/>
          </a:ln>
        </p:spPr>
      </p:pic>
      <p:pic>
        <p:nvPicPr>
          <p:cNvPr id="331" name="Imagen 4" descr=""/>
          <p:cNvPicPr/>
          <p:nvPr/>
        </p:nvPicPr>
        <p:blipFill>
          <a:blip r:embed="rId2"/>
          <a:stretch/>
        </p:blipFill>
        <p:spPr>
          <a:xfrm>
            <a:off x="1295280" y="2590920"/>
            <a:ext cx="3504240" cy="2331360"/>
          </a:xfrm>
          <a:prstGeom prst="rect">
            <a:avLst/>
          </a:prstGeom>
          <a:ln>
            <a:noFill/>
          </a:ln>
        </p:spPr>
      </p:pic>
      <p:sp>
        <p:nvSpPr>
          <p:cNvPr id="332" name="CustomShape 1"/>
          <p:cNvSpPr/>
          <p:nvPr/>
        </p:nvSpPr>
        <p:spPr>
          <a:xfrm>
            <a:off x="1559160" y="1557720"/>
            <a:ext cx="2399400" cy="51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PROCESOS</a:t>
            </a:r>
            <a:endParaRPr b="0" lang="es-ES" sz="2800" spc="-1" strike="noStrike"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7696080" y="1534320"/>
            <a:ext cx="2818440" cy="51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WORKFLOWS</a:t>
            </a:r>
            <a:endParaRPr b="0" lang="es-ES" sz="2800" spc="-1" strike="noStrike">
              <a:latin typeface="Arial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1219320" y="5257800"/>
            <a:ext cx="3732840" cy="57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Realizar todo el tratamiento de la información de la Corporación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35" name="CustomShape 4"/>
          <p:cNvSpPr/>
          <p:nvPr/>
        </p:nvSpPr>
        <p:spPr>
          <a:xfrm>
            <a:off x="7086600" y="5225400"/>
            <a:ext cx="3732840" cy="57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Coordinar, organizar y supervisar los procesos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36" name="CustomShape 5"/>
          <p:cNvSpPr/>
          <p:nvPr/>
        </p:nvSpPr>
        <p:spPr>
          <a:xfrm rot="1551000">
            <a:off x="10501200" y="5875560"/>
            <a:ext cx="825480" cy="4737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CustomShape 6"/>
          <p:cNvSpPr/>
          <p:nvPr/>
        </p:nvSpPr>
        <p:spPr>
          <a:xfrm>
            <a:off x="4038480" y="487800"/>
            <a:ext cx="3999600" cy="51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¿Cuál es el rol de:</a:t>
            </a:r>
            <a:endParaRPr b="0" lang="es-ES" sz="2800" spc="-1" strike="noStrike"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1154880" y="1447920"/>
            <a:ext cx="8824680" cy="332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i="1" lang="es-ES" sz="6000" spc="-1" strike="noStrike">
                <a:solidFill>
                  <a:srgbClr val="f5e2a9"/>
                </a:solidFill>
                <a:latin typeface="Century Gothic"/>
                <a:ea typeface="DejaVu Sans"/>
              </a:rPr>
              <a:t>Antway</a:t>
            </a:r>
            <a:r>
              <a:rPr b="0" lang="es-ES" sz="6000" spc="-1" strike="noStrike">
                <a:solidFill>
                  <a:srgbClr val="ebebeb"/>
                </a:solidFill>
                <a:latin typeface="Century Gothic"/>
                <a:ea typeface="DejaVu Sans"/>
              </a:rPr>
              <a:t> </a:t>
            </a:r>
            <a:br/>
            <a:br/>
            <a:r>
              <a:rPr b="0" lang="es-ES" sz="4800" spc="-1" strike="noStrike">
                <a:solidFill>
                  <a:srgbClr val="ebebeb"/>
                </a:solidFill>
                <a:latin typeface="Century Gothic"/>
                <a:ea typeface="DejaVu Sans"/>
              </a:rPr>
              <a:t>La nueva Arquitectura</a:t>
            </a:r>
            <a:br/>
            <a:r>
              <a:rPr b="0" lang="es-ES" sz="4800" spc="-1" strike="noStrike">
                <a:solidFill>
                  <a:srgbClr val="ebebeb"/>
                </a:solidFill>
                <a:latin typeface="Century Gothic"/>
                <a:ea typeface="DejaVu Sans"/>
              </a:rPr>
              <a:t>de Software del IMHab</a:t>
            </a:r>
            <a:endParaRPr b="0" lang="es-ES" sz="4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Picture 2" descr=""/>
          <p:cNvPicPr/>
          <p:nvPr/>
        </p:nvPicPr>
        <p:blipFill>
          <a:blip r:embed="rId1"/>
          <a:stretch/>
        </p:blipFill>
        <p:spPr>
          <a:xfrm>
            <a:off x="762120" y="1894680"/>
            <a:ext cx="3123000" cy="3123000"/>
          </a:xfrm>
          <a:prstGeom prst="rect">
            <a:avLst/>
          </a:prstGeom>
          <a:ln>
            <a:noFill/>
          </a:ln>
        </p:spPr>
      </p:pic>
      <p:sp>
        <p:nvSpPr>
          <p:cNvPr id="339" name="CustomShape 1"/>
          <p:cNvSpPr/>
          <p:nvPr/>
        </p:nvSpPr>
        <p:spPr>
          <a:xfrm>
            <a:off x="914400" y="1371600"/>
            <a:ext cx="2818440" cy="51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WORKFLOWS</a:t>
            </a:r>
            <a:endParaRPr b="0" lang="es-ES" sz="2800" spc="-1" strike="noStrike"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304920" y="5063040"/>
            <a:ext cx="3732840" cy="57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Coordinar, organizar y supervisar los procesos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41" name="CustomShape 3"/>
          <p:cNvSpPr/>
          <p:nvPr/>
        </p:nvSpPr>
        <p:spPr>
          <a:xfrm>
            <a:off x="5486400" y="1295280"/>
            <a:ext cx="5104440" cy="3138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El workflow organiza los procesos</a:t>
            </a:r>
            <a:endParaRPr b="0" lang="es-ES" sz="20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Orden de ejecución</a:t>
            </a:r>
            <a:endParaRPr b="0" lang="es-ES" sz="20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Prioridad</a:t>
            </a:r>
            <a:endParaRPr b="0" lang="es-ES" sz="20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Caducidad</a:t>
            </a:r>
            <a:endParaRPr b="0" lang="es-ES" sz="20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Activación</a:t>
            </a:r>
            <a:endParaRPr b="0" lang="es-ES" sz="20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Suspensión</a:t>
            </a:r>
            <a:endParaRPr b="0" lang="es-ES" sz="20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Hibernación</a:t>
            </a:r>
            <a:endParaRPr b="0" lang="es-ES" sz="20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Versionado</a:t>
            </a:r>
            <a:endParaRPr b="0" lang="es-ES" sz="20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Etc.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914400" y="1371600"/>
            <a:ext cx="2818440" cy="51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WORKFLOWS</a:t>
            </a:r>
            <a:endParaRPr b="0" lang="es-ES" sz="2800" spc="-1" strike="noStrike">
              <a:latin typeface="Arial"/>
            </a:endParaRPr>
          </a:p>
        </p:txBody>
      </p:sp>
      <p:pic>
        <p:nvPicPr>
          <p:cNvPr id="343" name="Imagen 3" descr=""/>
          <p:cNvPicPr/>
          <p:nvPr/>
        </p:nvPicPr>
        <p:blipFill>
          <a:blip r:embed="rId1"/>
          <a:stretch/>
        </p:blipFill>
        <p:spPr>
          <a:xfrm>
            <a:off x="380880" y="2209680"/>
            <a:ext cx="3580200" cy="2147760"/>
          </a:xfrm>
          <a:prstGeom prst="rect">
            <a:avLst/>
          </a:prstGeom>
          <a:ln>
            <a:noFill/>
          </a:ln>
        </p:spPr>
      </p:pic>
      <p:pic>
        <p:nvPicPr>
          <p:cNvPr id="344" name="Imagen 4" descr=""/>
          <p:cNvPicPr/>
          <p:nvPr/>
        </p:nvPicPr>
        <p:blipFill>
          <a:blip r:embed="rId2"/>
          <a:stretch/>
        </p:blipFill>
        <p:spPr>
          <a:xfrm>
            <a:off x="6934320" y="947520"/>
            <a:ext cx="4949280" cy="2462760"/>
          </a:xfrm>
          <a:prstGeom prst="rect">
            <a:avLst/>
          </a:prstGeom>
          <a:ln>
            <a:noFill/>
          </a:ln>
        </p:spPr>
      </p:pic>
      <p:pic>
        <p:nvPicPr>
          <p:cNvPr id="345" name="Gráfico 6" descr=""/>
          <p:cNvPicPr/>
          <p:nvPr/>
        </p:nvPicPr>
        <p:blipFill>
          <a:blip r:embed="rId3"/>
          <a:stretch/>
        </p:blipFill>
        <p:spPr>
          <a:xfrm>
            <a:off x="5105520" y="2362320"/>
            <a:ext cx="2437200" cy="2437200"/>
          </a:xfrm>
          <a:prstGeom prst="rect">
            <a:avLst/>
          </a:prstGeom>
          <a:ln>
            <a:noFill/>
          </a:ln>
        </p:spPr>
      </p:pic>
      <p:sp>
        <p:nvSpPr>
          <p:cNvPr id="346" name="CustomShape 2"/>
          <p:cNvSpPr/>
          <p:nvPr/>
        </p:nvSpPr>
        <p:spPr>
          <a:xfrm>
            <a:off x="228600" y="4373280"/>
            <a:ext cx="5104440" cy="191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El workflow se entiende muy bien con otros workflows y/o procesos.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En tiempo de diseño se establece el flujo de trabajo, el orden, y los mecanismos para comunicarse.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347" name="CustomShape 3"/>
          <p:cNvSpPr/>
          <p:nvPr/>
        </p:nvSpPr>
        <p:spPr>
          <a:xfrm>
            <a:off x="5943600" y="4681080"/>
            <a:ext cx="5787360" cy="161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Al workflow le cuesta más interaccionar con actores humanos.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Errores de entrada de datos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Alteración del orden de ejecución, etc.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Solución: el servicio </a:t>
            </a:r>
            <a:r>
              <a:rPr b="1" lang="es-ES" sz="2000" spc="-1" strike="noStrike">
                <a:solidFill>
                  <a:srgbClr val="ffff00"/>
                </a:solidFill>
                <a:latin typeface="Century Gothic"/>
                <a:ea typeface="DejaVu Sans"/>
              </a:rPr>
              <a:t>broker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348" name="CustomShape 4"/>
          <p:cNvSpPr/>
          <p:nvPr/>
        </p:nvSpPr>
        <p:spPr>
          <a:xfrm rot="1551000">
            <a:off x="11187000" y="6220800"/>
            <a:ext cx="825480" cy="4737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5943600" y="3276720"/>
            <a:ext cx="303840" cy="30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0" name="Imagen 2" descr=""/>
          <p:cNvPicPr/>
          <p:nvPr/>
        </p:nvPicPr>
        <p:blipFill>
          <a:blip r:embed="rId1"/>
          <a:stretch/>
        </p:blipFill>
        <p:spPr>
          <a:xfrm>
            <a:off x="685800" y="1295280"/>
            <a:ext cx="1675440" cy="1261080"/>
          </a:xfrm>
          <a:prstGeom prst="rect">
            <a:avLst/>
          </a:prstGeom>
          <a:ln>
            <a:noFill/>
          </a:ln>
        </p:spPr>
      </p:pic>
      <p:sp>
        <p:nvSpPr>
          <p:cNvPr id="351" name="CustomShape 2"/>
          <p:cNvSpPr/>
          <p:nvPr/>
        </p:nvSpPr>
        <p:spPr>
          <a:xfrm>
            <a:off x="3429000" y="710640"/>
            <a:ext cx="3732840" cy="154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Un actor humano necesita localizar un punto de entrada dentro de un aplicativo dado.</a:t>
            </a:r>
            <a:endParaRPr b="0" lang="es-E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Puede que desconozca la fase en que se encuentra un acto que inicia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52" name="CustomShape 3"/>
          <p:cNvSpPr/>
          <p:nvPr/>
        </p:nvSpPr>
        <p:spPr>
          <a:xfrm>
            <a:off x="990720" y="4384080"/>
            <a:ext cx="3732840" cy="130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6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Programa de averías</a:t>
            </a:r>
            <a:r>
              <a:rPr b="0" lang="es-ES" sz="1600" spc="-1" strike="noStrike">
                <a:solidFill>
                  <a:srgbClr val="ffffff"/>
                </a:solidFill>
                <a:latin typeface="Century Gothic"/>
                <a:ea typeface="DejaVu Sans"/>
              </a:rPr>
              <a:t>. El usuario que llama ¿se refiere a una avería ya en curso o se trata de un nuevo proceso?</a:t>
            </a:r>
            <a:endParaRPr b="0" lang="es-ES" sz="16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6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Si se equivoca duplicará la información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53" name="CustomShape 4"/>
          <p:cNvSpPr/>
          <p:nvPr/>
        </p:nvSpPr>
        <p:spPr>
          <a:xfrm>
            <a:off x="6781680" y="4495680"/>
            <a:ext cx="4570920" cy="130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6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Programa de prevención de blanqueo</a:t>
            </a:r>
            <a:r>
              <a:rPr b="0" lang="es-ES" sz="1600" spc="-1" strike="noStrike">
                <a:solidFill>
                  <a:srgbClr val="ffffff"/>
                </a:solidFill>
                <a:latin typeface="Century Gothic"/>
                <a:ea typeface="DejaVu Sans"/>
              </a:rPr>
              <a:t>. El funcionario que atienda puede desconocer si el expediente ya está en marcha</a:t>
            </a:r>
            <a:endParaRPr b="0" lang="es-ES" sz="16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6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Se crearían dos expedientes del mismo proceso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54" name="CustomShape 5"/>
          <p:cNvSpPr/>
          <p:nvPr/>
        </p:nvSpPr>
        <p:spPr>
          <a:xfrm>
            <a:off x="5029200" y="3657600"/>
            <a:ext cx="13060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Ejemplos:</a:t>
            </a:r>
            <a:endParaRPr b="0" lang="es-ES" sz="1800" spc="-1" strike="noStrike">
              <a:latin typeface="Arial"/>
            </a:endParaRPr>
          </a:p>
        </p:txBody>
      </p:sp>
      <p:pic>
        <p:nvPicPr>
          <p:cNvPr id="355" name="Imagen 9" descr=""/>
          <p:cNvPicPr/>
          <p:nvPr/>
        </p:nvPicPr>
        <p:blipFill>
          <a:blip r:embed="rId2"/>
          <a:stretch/>
        </p:blipFill>
        <p:spPr>
          <a:xfrm>
            <a:off x="7543800" y="1266120"/>
            <a:ext cx="2307600" cy="2961360"/>
          </a:xfrm>
          <a:prstGeom prst="rect">
            <a:avLst/>
          </a:prstGeom>
          <a:ln>
            <a:noFill/>
          </a:ln>
        </p:spPr>
      </p:pic>
      <p:sp>
        <p:nvSpPr>
          <p:cNvPr id="356" name="CustomShape 6"/>
          <p:cNvSpPr/>
          <p:nvPr/>
        </p:nvSpPr>
        <p:spPr>
          <a:xfrm>
            <a:off x="10210680" y="1522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Broker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Imagen 1" descr=""/>
          <p:cNvPicPr/>
          <p:nvPr/>
        </p:nvPicPr>
        <p:blipFill>
          <a:blip r:embed="rId1"/>
          <a:stretch/>
        </p:blipFill>
        <p:spPr>
          <a:xfrm>
            <a:off x="685800" y="1295280"/>
            <a:ext cx="1675440" cy="1261080"/>
          </a:xfrm>
          <a:prstGeom prst="rect">
            <a:avLst/>
          </a:prstGeom>
          <a:ln>
            <a:noFill/>
          </a:ln>
        </p:spPr>
      </p:pic>
      <p:sp>
        <p:nvSpPr>
          <p:cNvPr id="358" name="CustomShape 1"/>
          <p:cNvSpPr/>
          <p:nvPr/>
        </p:nvSpPr>
        <p:spPr>
          <a:xfrm>
            <a:off x="2362320" y="533520"/>
            <a:ext cx="6780600" cy="81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Ejemplo de funcionalidad del servicio bróker. </a:t>
            </a:r>
            <a:endParaRPr b="0" lang="es-E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Prevención del blanqueo</a:t>
            </a:r>
            <a:endParaRPr b="0" lang="es-E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El usuario (actor humano: “¿Me deja ver su pasaporte por favor?”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3124080" y="2130840"/>
            <a:ext cx="4266000" cy="1601640"/>
          </a:xfrm>
          <a:prstGeom prst="rect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CustomShape 3"/>
          <p:cNvSpPr/>
          <p:nvPr/>
        </p:nvSpPr>
        <p:spPr>
          <a:xfrm>
            <a:off x="3273840" y="2394360"/>
            <a:ext cx="2153160" cy="5763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Localizador:</a:t>
            </a:r>
            <a:endParaRPr b="0" lang="es-E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(DNI, pasaporte, etc.)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61" name="CustomShape 4"/>
          <p:cNvSpPr/>
          <p:nvPr/>
        </p:nvSpPr>
        <p:spPr>
          <a:xfrm>
            <a:off x="5638680" y="2394360"/>
            <a:ext cx="1522800" cy="5763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AB-88-33-FADS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62" name="CustomShape 5"/>
          <p:cNvSpPr/>
          <p:nvPr/>
        </p:nvSpPr>
        <p:spPr>
          <a:xfrm rot="5400000">
            <a:off x="4847040" y="3643200"/>
            <a:ext cx="687240" cy="4737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6"/>
          <p:cNvSpPr/>
          <p:nvPr/>
        </p:nvSpPr>
        <p:spPr>
          <a:xfrm>
            <a:off x="3124080" y="4310280"/>
            <a:ext cx="4266000" cy="1601640"/>
          </a:xfrm>
          <a:prstGeom prst="rect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64" name="Group 7"/>
          <p:cNvGrpSpPr/>
          <p:nvPr/>
        </p:nvGrpSpPr>
        <p:grpSpPr>
          <a:xfrm>
            <a:off x="3552120" y="4556160"/>
            <a:ext cx="3275640" cy="303840"/>
            <a:chOff x="3552120" y="4556160"/>
            <a:chExt cx="3275640" cy="303840"/>
          </a:xfrm>
        </p:grpSpPr>
        <p:sp>
          <p:nvSpPr>
            <p:cNvPr id="365" name="CustomShape 8"/>
            <p:cNvSpPr/>
            <p:nvPr/>
          </p:nvSpPr>
          <p:spPr>
            <a:xfrm>
              <a:off x="3552120" y="4556160"/>
              <a:ext cx="1294200" cy="30096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Dimitri Marnov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66" name="CustomShape 9"/>
            <p:cNvSpPr/>
            <p:nvPr/>
          </p:nvSpPr>
          <p:spPr>
            <a:xfrm>
              <a:off x="4867920" y="4556160"/>
              <a:ext cx="1045080" cy="30096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20/06/2018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67" name="CustomShape 10"/>
            <p:cNvSpPr/>
            <p:nvPr/>
          </p:nvSpPr>
          <p:spPr>
            <a:xfrm>
              <a:off x="5934960" y="4559040"/>
              <a:ext cx="892800" cy="30096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En curso</a:t>
              </a:r>
              <a:endParaRPr b="0" lang="es-ES" sz="1200" spc="-1" strike="noStrike">
                <a:latin typeface="Arial"/>
              </a:endParaRPr>
            </a:p>
          </p:txBody>
        </p:sp>
      </p:grpSp>
      <p:sp>
        <p:nvSpPr>
          <p:cNvPr id="368" name="CustomShape 11"/>
          <p:cNvSpPr/>
          <p:nvPr/>
        </p:nvSpPr>
        <p:spPr>
          <a:xfrm>
            <a:off x="5388120" y="5567760"/>
            <a:ext cx="1904040" cy="3009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Nuevo procedimiento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369" name="Group 12"/>
          <p:cNvGrpSpPr/>
          <p:nvPr/>
        </p:nvGrpSpPr>
        <p:grpSpPr>
          <a:xfrm>
            <a:off x="3552120" y="4951440"/>
            <a:ext cx="3275640" cy="303840"/>
            <a:chOff x="3552120" y="4951440"/>
            <a:chExt cx="3275640" cy="303840"/>
          </a:xfrm>
        </p:grpSpPr>
        <p:sp>
          <p:nvSpPr>
            <p:cNvPr id="370" name="CustomShape 13"/>
            <p:cNvSpPr/>
            <p:nvPr/>
          </p:nvSpPr>
          <p:spPr>
            <a:xfrm>
              <a:off x="3552120" y="4951440"/>
              <a:ext cx="1294200" cy="300960"/>
            </a:xfrm>
            <a:prstGeom prst="rect">
              <a:avLst/>
            </a:prstGeom>
            <a:solidFill>
              <a:srgbClr val="ff00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Dimitri Marnov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71" name="CustomShape 14"/>
            <p:cNvSpPr/>
            <p:nvPr/>
          </p:nvSpPr>
          <p:spPr>
            <a:xfrm>
              <a:off x="4867920" y="4951440"/>
              <a:ext cx="1045080" cy="300960"/>
            </a:xfrm>
            <a:prstGeom prst="rect">
              <a:avLst/>
            </a:prstGeom>
            <a:solidFill>
              <a:srgbClr val="ff00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11/11/2016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72" name="CustomShape 15"/>
            <p:cNvSpPr/>
            <p:nvPr/>
          </p:nvSpPr>
          <p:spPr>
            <a:xfrm>
              <a:off x="5934960" y="4954320"/>
              <a:ext cx="892800" cy="300960"/>
            </a:xfrm>
            <a:prstGeom prst="rect">
              <a:avLst/>
            </a:prstGeom>
            <a:solidFill>
              <a:srgbClr val="ff00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Negativo</a:t>
              </a:r>
              <a:endParaRPr b="0" lang="es-ES" sz="1200" spc="-1" strike="noStrike">
                <a:latin typeface="Arial"/>
              </a:endParaRPr>
            </a:p>
          </p:txBody>
        </p:sp>
      </p:grpSp>
      <p:sp>
        <p:nvSpPr>
          <p:cNvPr id="373" name="CustomShape 16"/>
          <p:cNvSpPr/>
          <p:nvPr/>
        </p:nvSpPr>
        <p:spPr>
          <a:xfrm>
            <a:off x="7412040" y="3781080"/>
            <a:ext cx="4190040" cy="10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Al seleccionar, el servicio bróker “intermediará” y localizará las actividades correspondientes de los workflows que correspondan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74" name="CustomShape 17"/>
          <p:cNvSpPr/>
          <p:nvPr/>
        </p:nvSpPr>
        <p:spPr>
          <a:xfrm rot="5400000">
            <a:off x="4847040" y="1726920"/>
            <a:ext cx="687240" cy="4737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5" name="CustomShape 18"/>
          <p:cNvSpPr/>
          <p:nvPr/>
        </p:nvSpPr>
        <p:spPr>
          <a:xfrm>
            <a:off x="7461720" y="5312880"/>
            <a:ext cx="4190040" cy="57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  <a:ea typeface="DejaVu Sans"/>
              </a:rPr>
              <a:t>O se deja la opción de iniciar un nuevo proceso.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76" name="CustomShape 19"/>
          <p:cNvSpPr/>
          <p:nvPr/>
        </p:nvSpPr>
        <p:spPr>
          <a:xfrm>
            <a:off x="10210680" y="19044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Broker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CustomShape 1"/>
          <p:cNvSpPr/>
          <p:nvPr/>
        </p:nvSpPr>
        <p:spPr>
          <a:xfrm>
            <a:off x="4387320" y="4636440"/>
            <a:ext cx="9698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Next</a:t>
            </a:r>
            <a:endParaRPr b="0" lang="es-ES" sz="1800" spc="-1" strike="noStrike">
              <a:latin typeface="Arial"/>
            </a:endParaRPr>
          </a:p>
        </p:txBody>
      </p:sp>
      <p:grpSp>
        <p:nvGrpSpPr>
          <p:cNvPr id="378" name="Group 2"/>
          <p:cNvGrpSpPr/>
          <p:nvPr/>
        </p:nvGrpSpPr>
        <p:grpSpPr>
          <a:xfrm>
            <a:off x="228600" y="990720"/>
            <a:ext cx="6399720" cy="4505760"/>
            <a:chOff x="228600" y="990720"/>
            <a:chExt cx="6399720" cy="4505760"/>
          </a:xfrm>
        </p:grpSpPr>
        <p:grpSp>
          <p:nvGrpSpPr>
            <p:cNvPr id="379" name="Group 3"/>
            <p:cNvGrpSpPr/>
            <p:nvPr/>
          </p:nvGrpSpPr>
          <p:grpSpPr>
            <a:xfrm>
              <a:off x="228600" y="1459080"/>
              <a:ext cx="5485320" cy="4037400"/>
              <a:chOff x="228600" y="1459080"/>
              <a:chExt cx="5485320" cy="4037400"/>
            </a:xfrm>
          </p:grpSpPr>
          <p:sp>
            <p:nvSpPr>
              <p:cNvPr id="380" name="CustomShape 4"/>
              <p:cNvSpPr/>
              <p:nvPr/>
            </p:nvSpPr>
            <p:spPr>
              <a:xfrm>
                <a:off x="228600" y="1459080"/>
                <a:ext cx="5485320" cy="403740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381" name="Group 5"/>
              <p:cNvGrpSpPr/>
              <p:nvPr/>
            </p:nvGrpSpPr>
            <p:grpSpPr>
              <a:xfrm>
                <a:off x="457200" y="1668600"/>
                <a:ext cx="4875840" cy="3614040"/>
                <a:chOff x="457200" y="1668600"/>
                <a:chExt cx="4875840" cy="3614040"/>
              </a:xfrm>
            </p:grpSpPr>
            <p:sp>
              <p:nvSpPr>
                <p:cNvPr id="382" name="CustomShape 6"/>
                <p:cNvSpPr/>
                <p:nvPr/>
              </p:nvSpPr>
              <p:spPr>
                <a:xfrm>
                  <a:off x="646920" y="1721880"/>
                  <a:ext cx="1371960" cy="91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  <a:ea typeface="DejaVu Sans"/>
                    </a:rPr>
                    <a:t>Activadores</a:t>
                  </a:r>
                  <a:endParaRPr b="0" lang="es-ES" sz="1800" spc="-1" strike="noStrike">
                    <a:latin typeface="Arial"/>
                  </a:endParaRPr>
                </a:p>
                <a:p>
                  <a:pPr marL="285840" indent="-284760">
                    <a:lnSpc>
                      <a:spcPct val="100000"/>
                    </a:lnSpc>
                    <a:buClr>
                      <a:srgbClr val="ffffff"/>
                    </a:buClr>
                    <a:buFont typeface="Arial"/>
                    <a:buChar char="•"/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  <a:ea typeface="DejaVu Sans"/>
                    </a:rPr>
                    <a:t>Humano</a:t>
                  </a:r>
                  <a:endParaRPr b="0" lang="es-ES" sz="1800" spc="-1" strike="noStrike">
                    <a:latin typeface="Arial"/>
                  </a:endParaRPr>
                </a:p>
                <a:p>
                  <a:pPr marL="285840" indent="-284760">
                    <a:lnSpc>
                      <a:spcPct val="100000"/>
                    </a:lnSpc>
                    <a:buClr>
                      <a:srgbClr val="ffffff"/>
                    </a:buClr>
                    <a:buFont typeface="Arial"/>
                    <a:buChar char="•"/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  <a:ea typeface="DejaVu Sans"/>
                    </a:rPr>
                    <a:t>Activity</a:t>
                  </a:r>
                  <a:endParaRPr b="0" lang="es-ES" sz="1800" spc="-1" strike="noStrike">
                    <a:latin typeface="Arial"/>
                  </a:endParaRPr>
                </a:p>
              </p:txBody>
            </p:sp>
            <p:grpSp>
              <p:nvGrpSpPr>
                <p:cNvPr id="383" name="Group 7"/>
                <p:cNvGrpSpPr/>
                <p:nvPr/>
              </p:nvGrpSpPr>
              <p:grpSpPr>
                <a:xfrm>
                  <a:off x="3733920" y="1668600"/>
                  <a:ext cx="1599120" cy="1808640"/>
                  <a:chOff x="3733920" y="1668600"/>
                  <a:chExt cx="1599120" cy="1808640"/>
                </a:xfrm>
              </p:grpSpPr>
              <p:sp>
                <p:nvSpPr>
                  <p:cNvPr id="384" name="CustomShape 8"/>
                  <p:cNvSpPr/>
                  <p:nvPr/>
                </p:nvSpPr>
                <p:spPr>
                  <a:xfrm>
                    <a:off x="3733920" y="1668600"/>
                    <a:ext cx="1599120" cy="63828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90000" rIns="90000" tIns="45000" bIns="45000"/>
                  <a:p>
                    <a:pPr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  <a:ea typeface="DejaVu Sans"/>
                      </a:rPr>
                      <a:t>Caducidad</a:t>
                    </a:r>
                    <a:endParaRPr b="0" lang="es-ES" sz="1800" spc="-1" strike="noStrike">
                      <a:latin typeface="Arial"/>
                    </a:endParaRPr>
                  </a:p>
                  <a:p>
                    <a:pPr>
                      <a:lnSpc>
                        <a:spcPct val="100000"/>
                      </a:lnSpc>
                    </a:pPr>
                    <a:endParaRPr b="0" lang="es-ES" sz="1800" spc="-1" strike="noStrike">
                      <a:latin typeface="Arial"/>
                    </a:endParaRPr>
                  </a:p>
                </p:txBody>
              </p:sp>
              <p:grpSp>
                <p:nvGrpSpPr>
                  <p:cNvPr id="385" name="Group 9"/>
                  <p:cNvGrpSpPr/>
                  <p:nvPr/>
                </p:nvGrpSpPr>
                <p:grpSpPr>
                  <a:xfrm>
                    <a:off x="3733920" y="2028240"/>
                    <a:ext cx="608400" cy="571680"/>
                    <a:chOff x="3733920" y="2028240"/>
                    <a:chExt cx="608400" cy="571680"/>
                  </a:xfrm>
                </p:grpSpPr>
                <p:sp>
                  <p:nvSpPr>
                    <p:cNvPr id="386" name="CustomShape 10"/>
                    <p:cNvSpPr/>
                    <p:nvPr/>
                  </p:nvSpPr>
                  <p:spPr>
                    <a:xfrm>
                      <a:off x="3733920" y="2028240"/>
                      <a:ext cx="608400" cy="571680"/>
                    </a:xfrm>
                    <a:prstGeom prst="ellipse">
                      <a:avLst/>
                    </a:prstGeom>
                    <a:ln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  <p:sp>
                  <p:nvSpPr>
                    <p:cNvPr id="387" name="Line 11"/>
                    <p:cNvSpPr/>
                    <p:nvPr/>
                  </p:nvSpPr>
                  <p:spPr>
                    <a:xfrm>
                      <a:off x="4038120" y="2180520"/>
                      <a:ext cx="360" cy="178920"/>
                    </a:xfrm>
                    <a:prstGeom prst="line">
                      <a:avLst/>
                    </a:prstGeom>
                    <a:ln>
                      <a:round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/>
                  </p:style>
                </p:sp>
                <p:sp>
                  <p:nvSpPr>
                    <p:cNvPr id="388" name="Line 12"/>
                    <p:cNvSpPr/>
                    <p:nvPr/>
                  </p:nvSpPr>
                  <p:spPr>
                    <a:xfrm>
                      <a:off x="4038120" y="2359440"/>
                      <a:ext cx="135360" cy="360"/>
                    </a:xfrm>
                    <a:prstGeom prst="line">
                      <a:avLst/>
                    </a:prstGeom>
                    <a:ln>
                      <a:round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/>
                  </p:style>
                </p:sp>
              </p:grpSp>
              <p:pic>
                <p:nvPicPr>
                  <p:cNvPr id="389" name="Imagen 22" descr=""/>
                  <p:cNvPicPr/>
                  <p:nvPr/>
                </p:nvPicPr>
                <p:blipFill>
                  <a:blip r:embed="rId1"/>
                  <a:stretch/>
                </p:blipFill>
                <p:spPr>
                  <a:xfrm>
                    <a:off x="3738960" y="2774880"/>
                    <a:ext cx="869040" cy="7023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grpSp>
            <p:grpSp>
              <p:nvGrpSpPr>
                <p:cNvPr id="390" name="Group 13"/>
                <p:cNvGrpSpPr/>
                <p:nvPr/>
              </p:nvGrpSpPr>
              <p:grpSpPr>
                <a:xfrm>
                  <a:off x="457200" y="4750920"/>
                  <a:ext cx="2125440" cy="531720"/>
                  <a:chOff x="457200" y="4750920"/>
                  <a:chExt cx="2125440" cy="531720"/>
                </a:xfrm>
              </p:grpSpPr>
              <p:sp>
                <p:nvSpPr>
                  <p:cNvPr id="391" name="CustomShape 14"/>
                  <p:cNvSpPr/>
                  <p:nvPr/>
                </p:nvSpPr>
                <p:spPr>
                  <a:xfrm>
                    <a:off x="457200" y="4818960"/>
                    <a:ext cx="1980000" cy="36396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90000" rIns="90000" tIns="45000" bIns="45000"/>
                  <a:p>
                    <a:pPr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  <a:ea typeface="DejaVu Sans"/>
                      </a:rPr>
                      <a:t>Simultaneidad</a:t>
                    </a:r>
                    <a:endParaRPr b="0" lang="es-ES" sz="1800" spc="-1" strike="noStrike">
                      <a:latin typeface="Arial"/>
                    </a:endParaRPr>
                  </a:p>
                </p:txBody>
              </p:sp>
              <p:sp>
                <p:nvSpPr>
                  <p:cNvPr id="392" name="CustomShape 15"/>
                  <p:cNvSpPr/>
                  <p:nvPr/>
                </p:nvSpPr>
                <p:spPr>
                  <a:xfrm>
                    <a:off x="2355120" y="5055120"/>
                    <a:ext cx="227520" cy="227520"/>
                  </a:xfrm>
                  <a:prstGeom prst="ellipse">
                    <a:avLst/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  <p:sp>
                <p:nvSpPr>
                  <p:cNvPr id="393" name="CustomShape 16"/>
                  <p:cNvSpPr/>
                  <p:nvPr/>
                </p:nvSpPr>
                <p:spPr>
                  <a:xfrm>
                    <a:off x="2355120" y="4750920"/>
                    <a:ext cx="227520" cy="227520"/>
                  </a:xfrm>
                  <a:prstGeom prst="ellipse">
                    <a:avLst/>
                  </a:prstGeom>
                  <a:noFill/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</p:grpSp>
            <p:sp>
              <p:nvSpPr>
                <p:cNvPr id="394" name="CustomShape 17"/>
                <p:cNvSpPr/>
                <p:nvPr/>
              </p:nvSpPr>
              <p:spPr>
                <a:xfrm>
                  <a:off x="762120" y="3108960"/>
                  <a:ext cx="2589840" cy="1461240"/>
                </a:xfrm>
                <a:prstGeom prst="rect">
                  <a:avLst/>
                </a:prstGeom>
                <a:ln>
                  <a:noFill/>
                </a:ln>
                <a:effectLst>
                  <a:outerShdw blurRad="63500" dir="5400000" dist="38100" rotWithShape="0">
                    <a:srgbClr val="000000">
                      <a:alpha val="60000"/>
                    </a:srgbClr>
                  </a:outerShdw>
                </a:effectLst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/>
              </p:style>
              <p:txBody>
                <a:bodyPr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  <a:ea typeface="DejaVu Sans"/>
                    </a:rPr>
                    <a:t>Ejecución</a:t>
                  </a: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</p:txBody>
            </p:sp>
          </p:grpSp>
        </p:grpSp>
        <p:sp>
          <p:nvSpPr>
            <p:cNvPr id="395" name="CustomShape 18"/>
            <p:cNvSpPr/>
            <p:nvPr/>
          </p:nvSpPr>
          <p:spPr>
            <a:xfrm>
              <a:off x="228600" y="990720"/>
              <a:ext cx="5485320" cy="4521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ACTIVITY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396" name="CustomShape 19"/>
            <p:cNvSpPr/>
            <p:nvPr/>
          </p:nvSpPr>
          <p:spPr>
            <a:xfrm>
              <a:off x="5791320" y="990720"/>
              <a:ext cx="837000" cy="36396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IN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397" name="CustomShape 20"/>
            <p:cNvSpPr/>
            <p:nvPr/>
          </p:nvSpPr>
          <p:spPr>
            <a:xfrm>
              <a:off x="5782320" y="5099040"/>
              <a:ext cx="837000" cy="36396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OUT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398" name="CustomShape 21"/>
          <p:cNvSpPr/>
          <p:nvPr/>
        </p:nvSpPr>
        <p:spPr>
          <a:xfrm>
            <a:off x="7315200" y="2806920"/>
            <a:ext cx="2894400" cy="20098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EJECUCIÓN:</a:t>
            </a: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Operadores lógicos</a:t>
            </a: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op1… opn…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Operadores externos</a:t>
            </a: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op1… opn…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</p:txBody>
      </p:sp>
      <p:sp>
        <p:nvSpPr>
          <p:cNvPr id="399" name="CustomShape 22"/>
          <p:cNvSpPr/>
          <p:nvPr/>
        </p:nvSpPr>
        <p:spPr>
          <a:xfrm>
            <a:off x="3396600" y="3962520"/>
            <a:ext cx="3688920" cy="2275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0" name="CustomShape 23"/>
          <p:cNvSpPr/>
          <p:nvPr/>
        </p:nvSpPr>
        <p:spPr>
          <a:xfrm>
            <a:off x="10058400" y="22860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01" name="CustomShape 24"/>
          <p:cNvSpPr/>
          <p:nvPr/>
        </p:nvSpPr>
        <p:spPr>
          <a:xfrm>
            <a:off x="2652840" y="4501800"/>
            <a:ext cx="4179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sí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02" name="CustomShape 25"/>
          <p:cNvSpPr/>
          <p:nvPr/>
        </p:nvSpPr>
        <p:spPr>
          <a:xfrm>
            <a:off x="2652840" y="4850640"/>
            <a:ext cx="622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no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CustomShape 1"/>
          <p:cNvSpPr/>
          <p:nvPr/>
        </p:nvSpPr>
        <p:spPr>
          <a:xfrm>
            <a:off x="2639520" y="513360"/>
            <a:ext cx="57888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ACTIVITY: Properties, Constants y Parameters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04" name="CustomShape 2"/>
          <p:cNvSpPr/>
          <p:nvPr/>
        </p:nvSpPr>
        <p:spPr>
          <a:xfrm>
            <a:off x="3130920" y="2218680"/>
            <a:ext cx="2363400" cy="173556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PROPERTIES</a:t>
            </a: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Id de proceso</a:t>
            </a: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Started</a:t>
            </a: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Finished</a:t>
            </a: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Errors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</p:txBody>
      </p:sp>
      <p:grpSp>
        <p:nvGrpSpPr>
          <p:cNvPr id="405" name="Group 3"/>
          <p:cNvGrpSpPr/>
          <p:nvPr/>
        </p:nvGrpSpPr>
        <p:grpSpPr>
          <a:xfrm>
            <a:off x="2895480" y="1599840"/>
            <a:ext cx="5485320" cy="4391280"/>
            <a:chOff x="2895480" y="1599840"/>
            <a:chExt cx="5485320" cy="4391280"/>
          </a:xfrm>
        </p:grpSpPr>
        <p:grpSp>
          <p:nvGrpSpPr>
            <p:cNvPr id="406" name="Group 4"/>
            <p:cNvGrpSpPr/>
            <p:nvPr/>
          </p:nvGrpSpPr>
          <p:grpSpPr>
            <a:xfrm>
              <a:off x="2895480" y="1599840"/>
              <a:ext cx="5485320" cy="4391280"/>
              <a:chOff x="2895480" y="1599840"/>
              <a:chExt cx="5485320" cy="4391280"/>
            </a:xfrm>
          </p:grpSpPr>
          <p:sp>
            <p:nvSpPr>
              <p:cNvPr id="407" name="CustomShape 5"/>
              <p:cNvSpPr/>
              <p:nvPr/>
            </p:nvSpPr>
            <p:spPr>
              <a:xfrm>
                <a:off x="2895480" y="1953720"/>
                <a:ext cx="5485320" cy="403740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08" name="CustomShape 6"/>
              <p:cNvSpPr/>
              <p:nvPr/>
            </p:nvSpPr>
            <p:spPr>
              <a:xfrm>
                <a:off x="2895480" y="1599840"/>
                <a:ext cx="5485320" cy="45216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s-ES" sz="1800" spc="-1" strike="noStrike">
                    <a:solidFill>
                      <a:srgbClr val="ffffff"/>
                    </a:solidFill>
                    <a:latin typeface="Century Gothic"/>
                    <a:ea typeface="DejaVu Sans"/>
                  </a:rPr>
                  <a:t>ACTIVITY</a:t>
                </a:r>
                <a:endParaRPr b="0" lang="es-ES" sz="1800" spc="-1" strike="noStrike">
                  <a:latin typeface="Arial"/>
                </a:endParaRPr>
              </a:p>
            </p:txBody>
          </p:sp>
        </p:grpSp>
        <p:sp>
          <p:nvSpPr>
            <p:cNvPr id="409" name="CustomShape 7"/>
            <p:cNvSpPr/>
            <p:nvPr/>
          </p:nvSpPr>
          <p:spPr>
            <a:xfrm>
              <a:off x="5659200" y="2218680"/>
              <a:ext cx="2363400" cy="173556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CONSTANTS</a:t>
              </a:r>
              <a:endParaRPr b="0" lang="es-ES" sz="1800" spc="-1" strike="noStrike">
                <a:latin typeface="Arial"/>
              </a:endParaRPr>
            </a:p>
            <a:p>
              <a:pPr marL="285840" indent="-28476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Fecha</a:t>
              </a:r>
              <a:endParaRPr b="0" lang="es-ES" sz="1800" spc="-1" strike="noStrike">
                <a:latin typeface="Arial"/>
              </a:endParaRPr>
            </a:p>
            <a:p>
              <a:pPr marL="285840" indent="-28476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Next (activity)</a:t>
              </a:r>
              <a:endParaRPr b="0" lang="es-ES" sz="1800" spc="-1" strike="noStrike">
                <a:latin typeface="Arial"/>
              </a:endParaRPr>
            </a:p>
            <a:p>
              <a:pPr marL="285840" indent="-28476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Valor fijo para cálculos</a:t>
              </a:r>
              <a:endParaRPr b="0" lang="es-ES" sz="18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410" name="CustomShape 8"/>
            <p:cNvSpPr/>
            <p:nvPr/>
          </p:nvSpPr>
          <p:spPr>
            <a:xfrm>
              <a:off x="3130920" y="4103640"/>
              <a:ext cx="4891680" cy="146124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PARAMETERS</a:t>
              </a:r>
              <a:endParaRPr b="0" lang="es-ES" sz="1800" spc="-1" strike="noStrike">
                <a:latin typeface="Arial"/>
              </a:endParaRPr>
            </a:p>
            <a:p>
              <a:pPr marL="285840" indent="-28476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Tipo (num, data, bool…)</a:t>
              </a:r>
              <a:endParaRPr b="0" lang="es-ES" sz="1800" spc="-1" strike="noStrike">
                <a:latin typeface="Arial"/>
              </a:endParaRPr>
            </a:p>
            <a:p>
              <a:pPr marL="285840" indent="-28476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Valor</a:t>
              </a:r>
              <a:endParaRPr b="0" lang="es-ES" sz="1800" spc="-1" strike="noStrike">
                <a:latin typeface="Arial"/>
              </a:endParaRPr>
            </a:p>
            <a:p>
              <a:pPr marL="285840" indent="-28476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Operador (&lt;, &gt;, =, etc)</a:t>
              </a:r>
              <a:endParaRPr b="0" lang="es-ES" sz="1800" spc="-1" strike="noStrike">
                <a:latin typeface="Arial"/>
              </a:endParaRPr>
            </a:p>
            <a:p>
              <a:pPr marL="285840" indent="-28476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InOut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411" name="CustomShape 9"/>
          <p:cNvSpPr/>
          <p:nvPr/>
        </p:nvSpPr>
        <p:spPr>
          <a:xfrm>
            <a:off x="10058400" y="22860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ACTIVITY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CustomShape 1"/>
          <p:cNvSpPr/>
          <p:nvPr/>
        </p:nvSpPr>
        <p:spPr>
          <a:xfrm>
            <a:off x="2853000" y="222840"/>
            <a:ext cx="369468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ACTIVITY: Zona de ejecución</a:t>
            </a:r>
            <a:endParaRPr b="0" lang="es-ES" sz="2000" spc="-1" strike="noStrike">
              <a:latin typeface="Arial"/>
            </a:endParaRPr>
          </a:p>
        </p:txBody>
      </p:sp>
      <p:grpSp>
        <p:nvGrpSpPr>
          <p:cNvPr id="413" name="Group 2"/>
          <p:cNvGrpSpPr/>
          <p:nvPr/>
        </p:nvGrpSpPr>
        <p:grpSpPr>
          <a:xfrm>
            <a:off x="1828800" y="923040"/>
            <a:ext cx="6933240" cy="5699520"/>
            <a:chOff x="1828800" y="923040"/>
            <a:chExt cx="6933240" cy="5699520"/>
          </a:xfrm>
        </p:grpSpPr>
        <p:sp>
          <p:nvSpPr>
            <p:cNvPr id="414" name="CustomShape 3"/>
            <p:cNvSpPr/>
            <p:nvPr/>
          </p:nvSpPr>
          <p:spPr>
            <a:xfrm>
              <a:off x="1828800" y="1503000"/>
              <a:ext cx="6933240" cy="51195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15" name="CustomShape 4"/>
            <p:cNvSpPr/>
            <p:nvPr/>
          </p:nvSpPr>
          <p:spPr>
            <a:xfrm>
              <a:off x="1828800" y="923040"/>
              <a:ext cx="6933240" cy="57348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ACTIVITY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416" name="CustomShape 5"/>
          <p:cNvSpPr/>
          <p:nvPr/>
        </p:nvSpPr>
        <p:spPr>
          <a:xfrm>
            <a:off x="2048400" y="2827800"/>
            <a:ext cx="6399720" cy="255852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Ejecución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P1. Valor {OPERADOR} p2.Valor /Constant then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Invocar Proceso / Activity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Or</a:t>
            </a:r>
            <a:endParaRPr b="0" lang="es-ES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Set Parameter OUT 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</p:txBody>
      </p:sp>
      <p:sp>
        <p:nvSpPr>
          <p:cNvPr id="417" name="CustomShape 6"/>
          <p:cNvSpPr/>
          <p:nvPr/>
        </p:nvSpPr>
        <p:spPr>
          <a:xfrm>
            <a:off x="2057400" y="5556600"/>
            <a:ext cx="6399720" cy="91260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OUT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Parameters OUT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NextActivity___________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18" name="CustomShape 7"/>
          <p:cNvSpPr/>
          <p:nvPr/>
        </p:nvSpPr>
        <p:spPr>
          <a:xfrm>
            <a:off x="2028240" y="1755000"/>
            <a:ext cx="6399720" cy="91260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IN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Parameters IN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Set Parameter IN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19" name="CustomShape 8"/>
          <p:cNvSpPr/>
          <p:nvPr/>
        </p:nvSpPr>
        <p:spPr>
          <a:xfrm>
            <a:off x="10058400" y="22860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ACTIVITY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CustomShape 1"/>
          <p:cNvSpPr/>
          <p:nvPr/>
        </p:nvSpPr>
        <p:spPr>
          <a:xfrm>
            <a:off x="10210680" y="1522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21" name="CustomShape 2"/>
          <p:cNvSpPr/>
          <p:nvPr/>
        </p:nvSpPr>
        <p:spPr>
          <a:xfrm>
            <a:off x="2625120" y="513360"/>
            <a:ext cx="39096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DE DISEÑO: código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22" name="CustomShape 3"/>
          <p:cNvSpPr/>
          <p:nvPr/>
        </p:nvSpPr>
        <p:spPr>
          <a:xfrm>
            <a:off x="914400" y="1676520"/>
            <a:ext cx="60188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1. Dividir el aplicativo en procesos secuenciales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23" name="CustomShape 4"/>
          <p:cNvSpPr/>
          <p:nvPr/>
        </p:nvSpPr>
        <p:spPr>
          <a:xfrm>
            <a:off x="522000" y="3172320"/>
            <a:ext cx="5011560" cy="130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BLANQUEO: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de información del interesado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Carga de documentación necesaria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Generación de Informes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24" name="CustomShape 5"/>
          <p:cNvSpPr/>
          <p:nvPr/>
        </p:nvSpPr>
        <p:spPr>
          <a:xfrm>
            <a:off x="6404760" y="3276720"/>
            <a:ext cx="4741920" cy="22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AVERÍAS: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de información del contrato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Comunicación con el proveedor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de presupuesto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Aprobación de presupuesto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de informe de reparación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Etc.</a:t>
            </a:r>
            <a:endParaRPr b="0" lang="es-ES" sz="2000" spc="-1" strike="noStrike"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CustomShape 1"/>
          <p:cNvSpPr/>
          <p:nvPr/>
        </p:nvSpPr>
        <p:spPr>
          <a:xfrm>
            <a:off x="10210680" y="1522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26" name="CustomShape 2"/>
          <p:cNvSpPr/>
          <p:nvPr/>
        </p:nvSpPr>
        <p:spPr>
          <a:xfrm>
            <a:off x="2625120" y="513360"/>
            <a:ext cx="39096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DE DISEÑO: código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27" name="CustomShape 3"/>
          <p:cNvSpPr/>
          <p:nvPr/>
        </p:nvSpPr>
        <p:spPr>
          <a:xfrm>
            <a:off x="914400" y="1676520"/>
            <a:ext cx="60188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2. </a:t>
            </a:r>
            <a:r>
              <a:rPr b="0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Determinar objetos Root para </a:t>
            </a: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todos</a:t>
            </a:r>
            <a:r>
              <a:rPr b="0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 los procesos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28" name="CustomShape 4"/>
          <p:cNvSpPr/>
          <p:nvPr/>
        </p:nvSpPr>
        <p:spPr>
          <a:xfrm>
            <a:off x="592920" y="3172320"/>
            <a:ext cx="6875280" cy="130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Objetos root son aquellos que: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Engloban TODA la funcionalidad de todos los procesos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Al finalizar/ser grabados, finalizan o graban todo el proceso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</p:txBody>
      </p:sp>
      <p:sp>
        <p:nvSpPr>
          <p:cNvPr id="429" name="CustomShape 5"/>
          <p:cNvSpPr/>
          <p:nvPr/>
        </p:nvSpPr>
        <p:spPr>
          <a:xfrm>
            <a:off x="550800" y="4343400"/>
            <a:ext cx="5944320" cy="22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Posibles candidatos en Averías: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de información del contrato: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contrato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Comunicación con el proveedor: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proveedor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de presupuesto: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presupuesto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Aprobación de presupuesto: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presupuesto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Recogida de informe de reparación: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reparación</a:t>
            </a:r>
            <a:endParaRPr b="0" lang="es-ES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Etc.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30" name="CustomShape 6"/>
          <p:cNvSpPr/>
          <p:nvPr/>
        </p:nvSpPr>
        <p:spPr>
          <a:xfrm>
            <a:off x="6934320" y="4343400"/>
            <a:ext cx="730440" cy="219348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round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431" name="CustomShape 7"/>
          <p:cNvSpPr/>
          <p:nvPr/>
        </p:nvSpPr>
        <p:spPr>
          <a:xfrm>
            <a:off x="7722720" y="5240520"/>
            <a:ext cx="405288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Localizador común: Id de avería</a:t>
            </a:r>
            <a:endParaRPr b="0" lang="es-ES" sz="2000" spc="-1" strike="noStrike"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CustomShape 1"/>
          <p:cNvSpPr/>
          <p:nvPr/>
        </p:nvSpPr>
        <p:spPr>
          <a:xfrm>
            <a:off x="10210680" y="1522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33" name="CustomShape 2"/>
          <p:cNvSpPr/>
          <p:nvPr/>
        </p:nvSpPr>
        <p:spPr>
          <a:xfrm>
            <a:off x="2625120" y="513360"/>
            <a:ext cx="39096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DE DISEÑO: código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34" name="CustomShape 3"/>
          <p:cNvSpPr/>
          <p:nvPr/>
        </p:nvSpPr>
        <p:spPr>
          <a:xfrm>
            <a:off x="914400" y="1676520"/>
            <a:ext cx="60188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3. Determinar puntos de conexión con el WF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35" name="CustomShape 4"/>
          <p:cNvSpPr/>
          <p:nvPr/>
        </p:nvSpPr>
        <p:spPr>
          <a:xfrm>
            <a:off x="8144640" y="2764440"/>
            <a:ext cx="345852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POSIBLE, PERO NO RECOMENDABLE.</a:t>
            </a:r>
            <a:endParaRPr b="0" lang="es-E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Pudieran darse muchas cancelaciones</a:t>
            </a:r>
            <a:endParaRPr b="0" lang="es-E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Cargas de formularios innecesarias</a:t>
            </a:r>
            <a:endParaRPr b="0" lang="es-E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Etc.</a:t>
            </a:r>
            <a:endParaRPr b="0" lang="es-ES" sz="1400" spc="-1" strike="noStrike">
              <a:latin typeface="Arial"/>
            </a:endParaRPr>
          </a:p>
        </p:txBody>
      </p:sp>
      <p:grpSp>
        <p:nvGrpSpPr>
          <p:cNvPr id="436" name="Group 5"/>
          <p:cNvGrpSpPr/>
          <p:nvPr/>
        </p:nvGrpSpPr>
        <p:grpSpPr>
          <a:xfrm>
            <a:off x="152280" y="2929320"/>
            <a:ext cx="7342920" cy="2545560"/>
            <a:chOff x="152280" y="2929320"/>
            <a:chExt cx="7342920" cy="2545560"/>
          </a:xfrm>
        </p:grpSpPr>
        <p:grpSp>
          <p:nvGrpSpPr>
            <p:cNvPr id="437" name="Group 6"/>
            <p:cNvGrpSpPr/>
            <p:nvPr/>
          </p:nvGrpSpPr>
          <p:grpSpPr>
            <a:xfrm>
              <a:off x="152280" y="3336840"/>
              <a:ext cx="6399720" cy="1461240"/>
              <a:chOff x="152280" y="3336840"/>
              <a:chExt cx="6399720" cy="1461240"/>
            </a:xfrm>
          </p:grpSpPr>
          <p:sp>
            <p:nvSpPr>
              <p:cNvPr id="438" name="CustomShape 7"/>
              <p:cNvSpPr/>
              <p:nvPr/>
            </p:nvSpPr>
            <p:spPr>
              <a:xfrm>
                <a:off x="152280" y="3336840"/>
                <a:ext cx="6399720" cy="1461240"/>
              </a:xfrm>
              <a:prstGeom prst="rect">
                <a:avLst/>
              </a:prstGeom>
              <a:ln>
                <a:noFill/>
              </a:ln>
              <a:effectLst>
                <a:outerShdw blurRad="63500" dir="5400000" dist="38100" rotWithShape="0">
                  <a:srgbClr val="000000">
                    <a:alpha val="60000"/>
                  </a:srgbClr>
                </a:outerShdw>
              </a:effectLst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/>
            </p:style>
            <p:txBody>
              <a:bodyPr lIns="90000" rIns="90000" tIns="45000" bIns="45000"/>
              <a:p>
                <a:pPr>
                  <a:lnSpc>
                    <a:spcPct val="100000"/>
                  </a:lnSpc>
                </a:pPr>
                <a:r>
                  <a:rPr b="1" lang="es-ES" sz="1800" spc="-1" strike="noStrike">
                    <a:solidFill>
                      <a:srgbClr val="ffffff"/>
                    </a:solidFill>
                    <a:latin typeface="Century Gothic"/>
                    <a:ea typeface="DejaVu Sans"/>
                  </a:rPr>
                  <a:t>Formulario. Datos del interesado</a:t>
                </a:r>
                <a:endParaRPr b="0" lang="es-ES" sz="18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b="0" lang="es-ES" sz="1800" spc="-1" strike="noStrike">
                    <a:solidFill>
                      <a:srgbClr val="ffffff"/>
                    </a:solidFill>
                    <a:latin typeface="Century Gothic"/>
                    <a:ea typeface="DejaVu Sans"/>
                  </a:rPr>
                  <a:t>Nombre:_________ Apellidos_________________ Etc_____</a:t>
                </a:r>
                <a:endParaRPr b="0" lang="es-ES" sz="18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latin typeface="Arial"/>
                </a:endParaRPr>
              </a:p>
            </p:txBody>
          </p:sp>
          <p:sp>
            <p:nvSpPr>
              <p:cNvPr id="439" name="CustomShape 8"/>
              <p:cNvSpPr/>
              <p:nvPr/>
            </p:nvSpPr>
            <p:spPr>
              <a:xfrm>
                <a:off x="5016240" y="4387680"/>
                <a:ext cx="1122840" cy="363960"/>
              </a:xfrm>
              <a:prstGeom prst="rect">
                <a:avLst/>
              </a:prstGeom>
              <a:ln>
                <a:noFill/>
              </a:ln>
              <a:effectLst>
                <a:outerShdw blurRad="63500" dir="5400000" dist="38100" rotWithShape="0">
                  <a:srgbClr val="000000">
                    <a:alpha val="60000"/>
                  </a:srgbClr>
                </a:outerShdw>
              </a:effectLst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/>
            </p:style>
            <p:txBody>
              <a:bodyPr lIns="90000" rIns="90000" tIns="45000" bIns="45000"/>
              <a:p>
                <a:pPr algn="ctr">
                  <a:lnSpc>
                    <a:spcPct val="100000"/>
                  </a:lnSpc>
                </a:pPr>
                <a:r>
                  <a:rPr b="1" lang="es-ES" sz="1800" spc="-1" strike="noStrike">
                    <a:solidFill>
                      <a:srgbClr val="ffffff"/>
                    </a:solidFill>
                    <a:latin typeface="Century Gothic"/>
                    <a:ea typeface="DejaVu Sans"/>
                  </a:rPr>
                  <a:t>Aceptar</a:t>
                </a:r>
                <a:endParaRPr b="0" lang="es-ES" sz="1800" spc="-1" strike="noStrike">
                  <a:latin typeface="Arial"/>
                </a:endParaRPr>
              </a:p>
            </p:txBody>
          </p:sp>
          <p:sp>
            <p:nvSpPr>
              <p:cNvPr id="440" name="CustomShape 9"/>
              <p:cNvSpPr/>
              <p:nvPr/>
            </p:nvSpPr>
            <p:spPr>
              <a:xfrm>
                <a:off x="304920" y="4387680"/>
                <a:ext cx="1370520" cy="363960"/>
              </a:xfrm>
              <a:prstGeom prst="rect">
                <a:avLst/>
              </a:prstGeom>
              <a:ln>
                <a:noFill/>
              </a:ln>
              <a:effectLst>
                <a:outerShdw blurRad="63500" dir="5400000" dist="38100" rotWithShape="0">
                  <a:srgbClr val="000000">
                    <a:alpha val="60000"/>
                  </a:srgbClr>
                </a:outerShdw>
              </a:effectLst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/>
            </p:style>
            <p:txBody>
              <a:bodyPr lIns="90000" rIns="90000" tIns="45000" bIns="45000"/>
              <a:p>
                <a:pPr algn="ctr">
                  <a:lnSpc>
                    <a:spcPct val="100000"/>
                  </a:lnSpc>
                </a:pPr>
                <a:r>
                  <a:rPr b="1" lang="es-ES" sz="1800" spc="-1" strike="noStrike">
                    <a:solidFill>
                      <a:srgbClr val="ffffff"/>
                    </a:solidFill>
                    <a:latin typeface="Century Gothic"/>
                    <a:ea typeface="DejaVu Sans"/>
                  </a:rPr>
                  <a:t>Cancelar</a:t>
                </a:r>
                <a:endParaRPr b="0" lang="es-ES" sz="1800" spc="-1" strike="noStrike">
                  <a:latin typeface="Arial"/>
                </a:endParaRPr>
              </a:p>
            </p:txBody>
          </p:sp>
        </p:grpSp>
        <p:sp>
          <p:nvSpPr>
            <p:cNvPr id="441" name="CustomShape 10"/>
            <p:cNvSpPr/>
            <p:nvPr/>
          </p:nvSpPr>
          <p:spPr>
            <a:xfrm rot="21258000">
              <a:off x="6409800" y="2979720"/>
              <a:ext cx="1053000" cy="70056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050" spc="-1" strike="noStrike">
                  <a:solidFill>
                    <a:srgbClr val="171717"/>
                  </a:solidFill>
                  <a:latin typeface="Century Gothic"/>
                  <a:ea typeface="DejaVu Sans"/>
                </a:rPr>
                <a:t>Form Load</a:t>
              </a:r>
              <a:endParaRPr b="0" lang="es-ES" sz="1050" spc="-1" strike="noStrike">
                <a:latin typeface="Arial"/>
              </a:endParaRPr>
            </a:p>
          </p:txBody>
        </p:sp>
        <p:sp>
          <p:nvSpPr>
            <p:cNvPr id="442" name="CustomShape 11"/>
            <p:cNvSpPr/>
            <p:nvPr/>
          </p:nvSpPr>
          <p:spPr>
            <a:xfrm rot="988200">
              <a:off x="6161400" y="4639320"/>
              <a:ext cx="1053000" cy="70056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050" spc="-1" strike="noStrike">
                  <a:solidFill>
                    <a:srgbClr val="171717"/>
                  </a:solidFill>
                  <a:latin typeface="Century Gothic"/>
                  <a:ea typeface="DejaVu Sans"/>
                </a:rPr>
                <a:t>Btn.Save</a:t>
              </a:r>
              <a:endParaRPr b="0" lang="es-ES" sz="1050" spc="-1" strike="noStrike">
                <a:latin typeface="Arial"/>
              </a:endParaRPr>
            </a:p>
          </p:txBody>
        </p:sp>
      </p:grpSp>
      <p:sp>
        <p:nvSpPr>
          <p:cNvPr id="443" name="CustomShape 12"/>
          <p:cNvSpPr/>
          <p:nvPr/>
        </p:nvSpPr>
        <p:spPr>
          <a:xfrm>
            <a:off x="7496640" y="2975040"/>
            <a:ext cx="579600" cy="532440"/>
          </a:xfrm>
          <a:prstGeom prst="noSmoking">
            <a:avLst>
              <a:gd name="adj" fmla="val 1875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4" name="CustomShape 13"/>
          <p:cNvSpPr/>
          <p:nvPr/>
        </p:nvSpPr>
        <p:spPr>
          <a:xfrm>
            <a:off x="7422120" y="4490640"/>
            <a:ext cx="24267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Btn.Save </a:t>
            </a:r>
            <a:r>
              <a:rPr b="0" lang="es-ES" sz="1400" spc="-1" strike="noStrike">
                <a:solidFill>
                  <a:srgbClr val="ffffff"/>
                </a:solidFill>
                <a:latin typeface="Wingdings"/>
                <a:ea typeface="DejaVu Sans"/>
              </a:rPr>
              <a:t></a:t>
            </a:r>
            <a:r>
              <a:rPr b="0" lang="es-ES" sz="1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ObjRoot.Save()</a:t>
            </a:r>
            <a:endParaRPr b="0" lang="es-ES" sz="1400" spc="-1" strike="noStrike">
              <a:latin typeface="Arial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866520" y="1823040"/>
            <a:ext cx="542988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866520" y="2878920"/>
            <a:ext cx="542988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8808840" y="1102680"/>
            <a:ext cx="1514520" cy="4144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Otros procesos externos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1" name="CustomShape 4"/>
          <p:cNvSpPr/>
          <p:nvPr/>
        </p:nvSpPr>
        <p:spPr>
          <a:xfrm>
            <a:off x="2858760" y="3949560"/>
            <a:ext cx="151452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Bifurcación B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2" name="CustomShape 5"/>
          <p:cNvSpPr/>
          <p:nvPr/>
        </p:nvSpPr>
        <p:spPr>
          <a:xfrm>
            <a:off x="4781880" y="3934800"/>
            <a:ext cx="151452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Bifurcación C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3" name="CustomShape 6"/>
          <p:cNvSpPr/>
          <p:nvPr/>
        </p:nvSpPr>
        <p:spPr>
          <a:xfrm>
            <a:off x="813960" y="5043600"/>
            <a:ext cx="542988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4" name="CustomShape 7"/>
          <p:cNvSpPr/>
          <p:nvPr/>
        </p:nvSpPr>
        <p:spPr>
          <a:xfrm>
            <a:off x="889920" y="3949560"/>
            <a:ext cx="151452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Bifurcación 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5" name="CustomShape 8"/>
          <p:cNvSpPr/>
          <p:nvPr/>
        </p:nvSpPr>
        <p:spPr>
          <a:xfrm>
            <a:off x="1359000" y="380880"/>
            <a:ext cx="6643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Programa Monolítico Tradicional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6" name="CustomShape 9"/>
          <p:cNvSpPr/>
          <p:nvPr/>
        </p:nvSpPr>
        <p:spPr>
          <a:xfrm rot="753000">
            <a:off x="6744240" y="1551240"/>
            <a:ext cx="1461960" cy="3682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CustomShape 10"/>
          <p:cNvSpPr/>
          <p:nvPr/>
        </p:nvSpPr>
        <p:spPr>
          <a:xfrm rot="10008000">
            <a:off x="6518160" y="2628000"/>
            <a:ext cx="1461960" cy="3682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CustomShape 11"/>
          <p:cNvSpPr/>
          <p:nvPr/>
        </p:nvSpPr>
        <p:spPr>
          <a:xfrm rot="10417800">
            <a:off x="6669720" y="3584160"/>
            <a:ext cx="1461960" cy="3682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12"/>
          <p:cNvSpPr/>
          <p:nvPr/>
        </p:nvSpPr>
        <p:spPr>
          <a:xfrm rot="21034800">
            <a:off x="6512760" y="4867560"/>
            <a:ext cx="1461960" cy="3682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13"/>
          <p:cNvSpPr/>
          <p:nvPr/>
        </p:nvSpPr>
        <p:spPr>
          <a:xfrm>
            <a:off x="605880" y="938880"/>
            <a:ext cx="5742000" cy="5172480"/>
          </a:xfrm>
          <a:prstGeom prst="rect">
            <a:avLst/>
          </a:prstGeom>
          <a:noFill/>
          <a:ln cap="rnd" w="63360">
            <a:solidFill>
              <a:srgbClr val="c00000"/>
            </a:solidFill>
            <a:custDash>
              <a:ds d="300000" sp="100000"/>
            </a:custDash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01" name="CustomShape 14"/>
          <p:cNvSpPr/>
          <p:nvPr/>
        </p:nvSpPr>
        <p:spPr>
          <a:xfrm>
            <a:off x="2858760" y="1205280"/>
            <a:ext cx="221580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Programa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CustomShape 1"/>
          <p:cNvSpPr/>
          <p:nvPr/>
        </p:nvSpPr>
        <p:spPr>
          <a:xfrm>
            <a:off x="10210680" y="1522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46" name="CustomShape 2"/>
          <p:cNvSpPr/>
          <p:nvPr/>
        </p:nvSpPr>
        <p:spPr>
          <a:xfrm>
            <a:off x="2625120" y="513360"/>
            <a:ext cx="39096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DE DISEÑO: código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47" name="CustomShape 3"/>
          <p:cNvSpPr/>
          <p:nvPr/>
        </p:nvSpPr>
        <p:spPr>
          <a:xfrm>
            <a:off x="729360" y="1523880"/>
            <a:ext cx="401184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2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Btn.Save </a:t>
            </a:r>
            <a:r>
              <a:rPr b="0" lang="es-ES" sz="2400" spc="-1" strike="noStrike">
                <a:solidFill>
                  <a:srgbClr val="ffffff"/>
                </a:solidFill>
                <a:latin typeface="Wingdings"/>
                <a:ea typeface="DejaVu Sans"/>
              </a:rPr>
              <a:t></a:t>
            </a:r>
            <a:r>
              <a:rPr b="0" lang="es-ES" sz="2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ObjRoot.Save()</a:t>
            </a:r>
            <a:endParaRPr b="0" lang="es-ES" sz="2400" spc="-1" strike="noStrike">
              <a:latin typeface="Arial"/>
            </a:endParaRPr>
          </a:p>
        </p:txBody>
      </p:sp>
      <p:sp>
        <p:nvSpPr>
          <p:cNvPr id="448" name="CustomShape 4"/>
          <p:cNvSpPr/>
          <p:nvPr/>
        </p:nvSpPr>
        <p:spPr>
          <a:xfrm>
            <a:off x="1058040" y="2514600"/>
            <a:ext cx="5358960" cy="22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Save()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Id de activity = Wf.Activity.Start(id de proceso)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If root.Save() = bien</a:t>
            </a:r>
            <a:endParaRPr b="0" lang="es-ES" sz="2000" spc="-1" strike="noStrike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Wf.Activity.End(id de proceso, bien)</a:t>
            </a:r>
            <a:endParaRPr b="0" lang="es-ES" sz="2000" spc="-1" strike="noStrike">
              <a:latin typeface="Arial"/>
            </a:endParaRPr>
          </a:p>
          <a:p>
            <a:pPr marL="457200"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CustomShape 1"/>
          <p:cNvSpPr/>
          <p:nvPr/>
        </p:nvSpPr>
        <p:spPr>
          <a:xfrm>
            <a:off x="10210680" y="1522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50" name="CustomShape 2"/>
          <p:cNvSpPr/>
          <p:nvPr/>
        </p:nvSpPr>
        <p:spPr>
          <a:xfrm>
            <a:off x="2600640" y="513360"/>
            <a:ext cx="36414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DE DISEÑO: el wf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51" name="CustomShape 3"/>
          <p:cNvSpPr/>
          <p:nvPr/>
        </p:nvSpPr>
        <p:spPr>
          <a:xfrm>
            <a:off x="609480" y="1371600"/>
            <a:ext cx="10819440" cy="53330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2" name="CustomShape 4"/>
          <p:cNvSpPr/>
          <p:nvPr/>
        </p:nvSpPr>
        <p:spPr>
          <a:xfrm>
            <a:off x="914400" y="1981080"/>
            <a:ext cx="3774600" cy="45817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3" name="CustomShape 5"/>
          <p:cNvSpPr/>
          <p:nvPr/>
        </p:nvSpPr>
        <p:spPr>
          <a:xfrm>
            <a:off x="1113480" y="2588040"/>
            <a:ext cx="3376440" cy="837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4" name="CustomShape 6"/>
          <p:cNvSpPr/>
          <p:nvPr/>
        </p:nvSpPr>
        <p:spPr>
          <a:xfrm>
            <a:off x="1113480" y="3951720"/>
            <a:ext cx="3376440" cy="837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7"/>
          <p:cNvSpPr/>
          <p:nvPr/>
        </p:nvSpPr>
        <p:spPr>
          <a:xfrm>
            <a:off x="1113480" y="5257800"/>
            <a:ext cx="3376440" cy="837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CustomShape 8"/>
          <p:cNvSpPr/>
          <p:nvPr/>
        </p:nvSpPr>
        <p:spPr>
          <a:xfrm>
            <a:off x="629640" y="1392120"/>
            <a:ext cx="74736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Área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57" name="CustomShape 9"/>
          <p:cNvSpPr/>
          <p:nvPr/>
        </p:nvSpPr>
        <p:spPr>
          <a:xfrm>
            <a:off x="1009440" y="1990080"/>
            <a:ext cx="136764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Programa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58" name="CustomShape 10"/>
          <p:cNvSpPr/>
          <p:nvPr/>
        </p:nvSpPr>
        <p:spPr>
          <a:xfrm>
            <a:off x="1227960" y="2579040"/>
            <a:ext cx="118332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59" name="CustomShape 11"/>
          <p:cNvSpPr/>
          <p:nvPr/>
        </p:nvSpPr>
        <p:spPr>
          <a:xfrm>
            <a:off x="1132560" y="3963240"/>
            <a:ext cx="118332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0" name="CustomShape 12"/>
          <p:cNvSpPr/>
          <p:nvPr/>
        </p:nvSpPr>
        <p:spPr>
          <a:xfrm>
            <a:off x="1151280" y="5257800"/>
            <a:ext cx="118332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1" name="CustomShape 13"/>
          <p:cNvSpPr/>
          <p:nvPr/>
        </p:nvSpPr>
        <p:spPr>
          <a:xfrm>
            <a:off x="1383480" y="1416960"/>
            <a:ext cx="6192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  <a:ea typeface="DejaVu Sans"/>
              </a:rPr>
              <a:t>eco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2" name="CustomShape 14"/>
          <p:cNvSpPr/>
          <p:nvPr/>
        </p:nvSpPr>
        <p:spPr>
          <a:xfrm>
            <a:off x="2303640" y="1981800"/>
            <a:ext cx="70308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  <a:ea typeface="DejaVu Sans"/>
              </a:rPr>
              <a:t>blan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3" name="CustomShape 15"/>
          <p:cNvSpPr/>
          <p:nvPr/>
        </p:nvSpPr>
        <p:spPr>
          <a:xfrm>
            <a:off x="2315520" y="2579400"/>
            <a:ext cx="70452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  <a:ea typeface="DejaVu Sans"/>
              </a:rPr>
              <a:t>capt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4" name="CustomShape 16"/>
          <p:cNvSpPr/>
          <p:nvPr/>
        </p:nvSpPr>
        <p:spPr>
          <a:xfrm>
            <a:off x="2278080" y="3951720"/>
            <a:ext cx="77472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  <a:ea typeface="DejaVu Sans"/>
              </a:rPr>
              <a:t>docs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5" name="CustomShape 17"/>
          <p:cNvSpPr/>
          <p:nvPr/>
        </p:nvSpPr>
        <p:spPr>
          <a:xfrm>
            <a:off x="2222640" y="5276880"/>
            <a:ext cx="64512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  <a:ea typeface="DejaVu Sans"/>
              </a:rPr>
              <a:t>info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6" name="CustomShape 18"/>
          <p:cNvSpPr/>
          <p:nvPr/>
        </p:nvSpPr>
        <p:spPr>
          <a:xfrm>
            <a:off x="3129120" y="2976840"/>
            <a:ext cx="223308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  <a:ea typeface="DejaVu Sans"/>
              </a:rPr>
              <a:t>Eco-blan-capt-01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7" name="CustomShape 19"/>
          <p:cNvSpPr/>
          <p:nvPr/>
        </p:nvSpPr>
        <p:spPr>
          <a:xfrm>
            <a:off x="3120120" y="4312080"/>
            <a:ext cx="230328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  <a:ea typeface="DejaVu Sans"/>
              </a:rPr>
              <a:t>Eco-blan-docs-01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8" name="CustomShape 20"/>
          <p:cNvSpPr/>
          <p:nvPr/>
        </p:nvSpPr>
        <p:spPr>
          <a:xfrm>
            <a:off x="3072960" y="5437800"/>
            <a:ext cx="217512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  <a:ea typeface="DejaVu Sans"/>
              </a:rPr>
              <a:t>Eco-blan-info-01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9" name="CustomShape 21"/>
          <p:cNvSpPr/>
          <p:nvPr/>
        </p:nvSpPr>
        <p:spPr>
          <a:xfrm>
            <a:off x="4263480" y="2263320"/>
            <a:ext cx="2477880" cy="7005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050" spc="-1" strike="noStrike">
                <a:solidFill>
                  <a:srgbClr val="171717"/>
                </a:solidFill>
                <a:latin typeface="Century Gothic"/>
                <a:ea typeface="DejaVu Sans"/>
              </a:rPr>
              <a:t>Proceso </a:t>
            </a:r>
            <a:r>
              <a:rPr b="0" lang="es-ES" sz="1050" spc="-1" strike="noStrike">
                <a:solidFill>
                  <a:srgbClr val="171717"/>
                </a:solidFill>
                <a:latin typeface="Wingdings"/>
                <a:ea typeface="DejaVu Sans"/>
              </a:rPr>
              <a:t></a:t>
            </a:r>
            <a:r>
              <a:rPr b="0" lang="es-ES" sz="1050" spc="-1" strike="noStrike">
                <a:solidFill>
                  <a:srgbClr val="171717"/>
                </a:solidFill>
                <a:latin typeface="Century Gothic"/>
                <a:ea typeface="DejaVu Sans"/>
              </a:rPr>
              <a:t>Activity</a:t>
            </a:r>
            <a:endParaRPr b="0" lang="es-ES" sz="1050" spc="-1" strike="noStrike">
              <a:latin typeface="Arial"/>
            </a:endParaRPr>
          </a:p>
        </p:txBody>
      </p:sp>
      <p:sp>
        <p:nvSpPr>
          <p:cNvPr id="470" name="CustomShape 22"/>
          <p:cNvSpPr/>
          <p:nvPr/>
        </p:nvSpPr>
        <p:spPr>
          <a:xfrm>
            <a:off x="6479280" y="1617120"/>
            <a:ext cx="110088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Activity</a:t>
            </a:r>
            <a:endParaRPr b="0" lang="es-ES" sz="2000" spc="-1" strike="noStrike">
              <a:latin typeface="Arial"/>
            </a:endParaRPr>
          </a:p>
        </p:txBody>
      </p:sp>
      <p:grpSp>
        <p:nvGrpSpPr>
          <p:cNvPr id="471" name="Group 23"/>
          <p:cNvGrpSpPr/>
          <p:nvPr/>
        </p:nvGrpSpPr>
        <p:grpSpPr>
          <a:xfrm>
            <a:off x="6958440" y="2207160"/>
            <a:ext cx="4239000" cy="3172320"/>
            <a:chOff x="6958440" y="2207160"/>
            <a:chExt cx="4239000" cy="3172320"/>
          </a:xfrm>
        </p:grpSpPr>
        <p:grpSp>
          <p:nvGrpSpPr>
            <p:cNvPr id="472" name="Group 24"/>
            <p:cNvGrpSpPr/>
            <p:nvPr/>
          </p:nvGrpSpPr>
          <p:grpSpPr>
            <a:xfrm>
              <a:off x="6958440" y="2527560"/>
              <a:ext cx="3710520" cy="2759760"/>
              <a:chOff x="6958440" y="2527560"/>
              <a:chExt cx="3710520" cy="2759760"/>
            </a:xfrm>
          </p:grpSpPr>
          <p:sp>
            <p:nvSpPr>
              <p:cNvPr id="473" name="CustomShape 25"/>
              <p:cNvSpPr/>
              <p:nvPr/>
            </p:nvSpPr>
            <p:spPr>
              <a:xfrm>
                <a:off x="6958440" y="2527560"/>
                <a:ext cx="3633480" cy="275976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474" name="Group 26"/>
              <p:cNvGrpSpPr/>
              <p:nvPr/>
            </p:nvGrpSpPr>
            <p:grpSpPr>
              <a:xfrm>
                <a:off x="7000200" y="2538720"/>
                <a:ext cx="3668760" cy="2649600"/>
                <a:chOff x="7000200" y="2538720"/>
                <a:chExt cx="3668760" cy="2649600"/>
              </a:xfrm>
            </p:grpSpPr>
            <p:sp>
              <p:nvSpPr>
                <p:cNvPr id="475" name="CustomShape 27"/>
                <p:cNvSpPr/>
                <p:nvPr/>
              </p:nvSpPr>
              <p:spPr>
                <a:xfrm>
                  <a:off x="7000200" y="2707200"/>
                  <a:ext cx="1379160" cy="91188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  <a:ea typeface="DejaVu Sans"/>
                    </a:rPr>
                    <a:t>Activadores</a:t>
                  </a:r>
                  <a:endParaRPr b="0" lang="es-ES" sz="1800" spc="-1" strike="noStrike">
                    <a:latin typeface="Arial"/>
                  </a:endParaRPr>
                </a:p>
                <a:p>
                  <a:pPr marL="285840" indent="-284760">
                    <a:lnSpc>
                      <a:spcPct val="100000"/>
                    </a:lnSpc>
                    <a:buClr>
                      <a:srgbClr val="ffff00"/>
                    </a:buClr>
                    <a:buFont typeface="Arial"/>
                    <a:buChar char="•"/>
                  </a:pPr>
                  <a:r>
                    <a:rPr b="1" lang="es-ES" sz="1800" spc="-1" strike="noStrike">
                      <a:solidFill>
                        <a:srgbClr val="ffff00"/>
                      </a:solidFill>
                      <a:latin typeface="Century Gothic"/>
                      <a:ea typeface="DejaVu Sans"/>
                    </a:rPr>
                    <a:t>Humano</a:t>
                  </a:r>
                  <a:endParaRPr b="0" lang="es-ES" sz="1800" spc="-1" strike="noStrike">
                    <a:latin typeface="Arial"/>
                  </a:endParaRPr>
                </a:p>
                <a:p>
                  <a:pPr marL="285840" indent="-284760">
                    <a:lnSpc>
                      <a:spcPct val="100000"/>
                    </a:lnSpc>
                    <a:buClr>
                      <a:srgbClr val="ffffff"/>
                    </a:buClr>
                    <a:buFont typeface="Arial"/>
                    <a:buChar char="•"/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  <a:ea typeface="DejaVu Sans"/>
                    </a:rPr>
                    <a:t>Activity</a:t>
                  </a:r>
                  <a:endParaRPr b="0" lang="es-ES" sz="1800" spc="-1" strike="noStrike">
                    <a:latin typeface="Arial"/>
                  </a:endParaRPr>
                </a:p>
              </p:txBody>
            </p:sp>
            <p:grpSp>
              <p:nvGrpSpPr>
                <p:cNvPr id="476" name="Group 28"/>
                <p:cNvGrpSpPr/>
                <p:nvPr/>
              </p:nvGrpSpPr>
              <p:grpSpPr>
                <a:xfrm>
                  <a:off x="9141840" y="2538720"/>
                  <a:ext cx="1527120" cy="1368000"/>
                  <a:chOff x="9141840" y="2538720"/>
                  <a:chExt cx="1527120" cy="1368000"/>
                </a:xfrm>
              </p:grpSpPr>
              <p:sp>
                <p:nvSpPr>
                  <p:cNvPr id="477" name="CustomShape 29"/>
                  <p:cNvSpPr/>
                  <p:nvPr/>
                </p:nvSpPr>
                <p:spPr>
                  <a:xfrm>
                    <a:off x="9141840" y="2538720"/>
                    <a:ext cx="1527120" cy="63828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90000" rIns="90000" tIns="45000" bIns="45000"/>
                  <a:p>
                    <a:pPr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  <a:ea typeface="DejaVu Sans"/>
                      </a:rPr>
                      <a:t>Caducidad</a:t>
                    </a:r>
                    <a:endParaRPr b="0" lang="es-ES" sz="1800" spc="-1" strike="noStrike">
                      <a:latin typeface="Arial"/>
                    </a:endParaRPr>
                  </a:p>
                  <a:p>
                    <a:pPr>
                      <a:lnSpc>
                        <a:spcPct val="100000"/>
                      </a:lnSpc>
                    </a:pPr>
                    <a:endParaRPr b="0" lang="es-ES" sz="1800" spc="-1" strike="noStrike">
                      <a:latin typeface="Arial"/>
                    </a:endParaRPr>
                  </a:p>
                </p:txBody>
              </p:sp>
              <p:grpSp>
                <p:nvGrpSpPr>
                  <p:cNvPr id="478" name="Group 30"/>
                  <p:cNvGrpSpPr/>
                  <p:nvPr/>
                </p:nvGrpSpPr>
                <p:grpSpPr>
                  <a:xfrm>
                    <a:off x="9280440" y="2916720"/>
                    <a:ext cx="402840" cy="390600"/>
                    <a:chOff x="9280440" y="2916720"/>
                    <a:chExt cx="402840" cy="390600"/>
                  </a:xfrm>
                </p:grpSpPr>
                <p:sp>
                  <p:nvSpPr>
                    <p:cNvPr id="479" name="CustomShape 31"/>
                    <p:cNvSpPr/>
                    <p:nvPr/>
                  </p:nvSpPr>
                  <p:spPr>
                    <a:xfrm>
                      <a:off x="9280440" y="2916720"/>
                      <a:ext cx="402840" cy="390600"/>
                    </a:xfrm>
                    <a:prstGeom prst="ellipse">
                      <a:avLst/>
                    </a:prstGeom>
                    <a:ln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  <p:sp>
                  <p:nvSpPr>
                    <p:cNvPr id="480" name="Line 32"/>
                    <p:cNvSpPr/>
                    <p:nvPr/>
                  </p:nvSpPr>
                  <p:spPr>
                    <a:xfrm>
                      <a:off x="9482040" y="3020040"/>
                      <a:ext cx="360" cy="122040"/>
                    </a:xfrm>
                    <a:prstGeom prst="line">
                      <a:avLst/>
                    </a:prstGeom>
                    <a:ln>
                      <a:round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/>
                  </p:style>
                </p:sp>
                <p:sp>
                  <p:nvSpPr>
                    <p:cNvPr id="481" name="Line 33"/>
                    <p:cNvSpPr/>
                    <p:nvPr/>
                  </p:nvSpPr>
                  <p:spPr>
                    <a:xfrm>
                      <a:off x="9482040" y="3142080"/>
                      <a:ext cx="90000" cy="360"/>
                    </a:xfrm>
                    <a:prstGeom prst="line">
                      <a:avLst/>
                    </a:prstGeom>
                    <a:ln>
                      <a:round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/>
                  </p:style>
                </p:sp>
              </p:grpSp>
              <p:pic>
                <p:nvPicPr>
                  <p:cNvPr id="482" name="Imagen 42" descr=""/>
                  <p:cNvPicPr/>
                  <p:nvPr/>
                </p:nvPicPr>
                <p:blipFill>
                  <a:blip r:embed="rId1"/>
                  <a:stretch/>
                </p:blipFill>
                <p:spPr>
                  <a:xfrm>
                    <a:off x="9284040" y="3426840"/>
                    <a:ext cx="575280" cy="47988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grpSp>
            <p:grpSp>
              <p:nvGrpSpPr>
                <p:cNvPr id="483" name="Group 34"/>
                <p:cNvGrpSpPr/>
                <p:nvPr/>
              </p:nvGrpSpPr>
              <p:grpSpPr>
                <a:xfrm>
                  <a:off x="7110000" y="4824360"/>
                  <a:ext cx="2083680" cy="363960"/>
                  <a:chOff x="7110000" y="4824360"/>
                  <a:chExt cx="2083680" cy="363960"/>
                </a:xfrm>
              </p:grpSpPr>
              <p:sp>
                <p:nvSpPr>
                  <p:cNvPr id="484" name="CustomShape 35"/>
                  <p:cNvSpPr/>
                  <p:nvPr/>
                </p:nvSpPr>
                <p:spPr>
                  <a:xfrm>
                    <a:off x="7110000" y="4824360"/>
                    <a:ext cx="1805760" cy="36396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90000" rIns="90000" tIns="45000" bIns="45000"/>
                  <a:p>
                    <a:pPr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  <a:ea typeface="DejaVu Sans"/>
                      </a:rPr>
                      <a:t>Simultaneidad</a:t>
                    </a:r>
                    <a:endParaRPr b="0" lang="es-ES" sz="1800" spc="-1" strike="noStrike">
                      <a:latin typeface="Arial"/>
                    </a:endParaRPr>
                  </a:p>
                </p:txBody>
              </p:sp>
              <p:sp>
                <p:nvSpPr>
                  <p:cNvPr id="485" name="CustomShape 36"/>
                  <p:cNvSpPr/>
                  <p:nvPr/>
                </p:nvSpPr>
                <p:spPr>
                  <a:xfrm>
                    <a:off x="9043200" y="4930560"/>
                    <a:ext cx="150480" cy="155160"/>
                  </a:xfrm>
                  <a:prstGeom prst="ellipse">
                    <a:avLst/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</p:grpSp>
            <p:sp>
              <p:nvSpPr>
                <p:cNvPr id="486" name="CustomShape 37"/>
                <p:cNvSpPr/>
                <p:nvPr/>
              </p:nvSpPr>
              <p:spPr>
                <a:xfrm>
                  <a:off x="7311600" y="3655440"/>
                  <a:ext cx="1715040" cy="1460520"/>
                </a:xfrm>
                <a:prstGeom prst="rect">
                  <a:avLst/>
                </a:prstGeom>
                <a:ln>
                  <a:noFill/>
                </a:ln>
                <a:effectLst>
                  <a:outerShdw blurRad="63500" dir="5400000" dist="38100" rotWithShape="0">
                    <a:srgbClr val="000000">
                      <a:alpha val="60000"/>
                    </a:srgbClr>
                  </a:outerShdw>
                </a:effectLst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/>
              </p:style>
              <p:txBody>
                <a:bodyPr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  <a:ea typeface="DejaVu Sans"/>
                    </a:rPr>
                    <a:t>Ejecución</a:t>
                  </a: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</p:txBody>
            </p:sp>
          </p:grpSp>
        </p:grpSp>
        <p:sp>
          <p:nvSpPr>
            <p:cNvPr id="487" name="CustomShape 38"/>
            <p:cNvSpPr/>
            <p:nvPr/>
          </p:nvSpPr>
          <p:spPr>
            <a:xfrm>
              <a:off x="6958440" y="2207160"/>
              <a:ext cx="3633480" cy="30888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ACTIVITY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488" name="CustomShape 39"/>
            <p:cNvSpPr/>
            <p:nvPr/>
          </p:nvSpPr>
          <p:spPr>
            <a:xfrm>
              <a:off x="10439280" y="2207160"/>
              <a:ext cx="758160" cy="36396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IN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489" name="CustomShape 40"/>
            <p:cNvSpPr/>
            <p:nvPr/>
          </p:nvSpPr>
          <p:spPr>
            <a:xfrm>
              <a:off x="10439280" y="5015520"/>
              <a:ext cx="752400" cy="36396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OUT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490" name="CustomShape 41"/>
          <p:cNvSpPr/>
          <p:nvPr/>
        </p:nvSpPr>
        <p:spPr>
          <a:xfrm rot="2866800">
            <a:off x="5559480" y="5343840"/>
            <a:ext cx="1677600" cy="7005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050" spc="-1" strike="noStrike">
                <a:solidFill>
                  <a:srgbClr val="171717"/>
                </a:solidFill>
                <a:latin typeface="Century Gothic"/>
                <a:ea typeface="DejaVu Sans"/>
              </a:rPr>
              <a:t>BBDD</a:t>
            </a:r>
            <a:endParaRPr b="0" lang="es-ES" sz="1050" spc="-1" strike="noStrike"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CustomShape 1"/>
          <p:cNvSpPr/>
          <p:nvPr/>
        </p:nvSpPr>
        <p:spPr>
          <a:xfrm>
            <a:off x="10210680" y="1522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2" name="CustomShape 2"/>
          <p:cNvSpPr/>
          <p:nvPr/>
        </p:nvSpPr>
        <p:spPr>
          <a:xfrm>
            <a:off x="762120" y="2286000"/>
            <a:ext cx="1370520" cy="36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Área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3" name="CustomShape 3"/>
          <p:cNvSpPr/>
          <p:nvPr/>
        </p:nvSpPr>
        <p:spPr>
          <a:xfrm>
            <a:off x="2145240" y="2286000"/>
            <a:ext cx="1370520" cy="36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Grupo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4" name="CustomShape 4"/>
          <p:cNvSpPr/>
          <p:nvPr/>
        </p:nvSpPr>
        <p:spPr>
          <a:xfrm>
            <a:off x="3516840" y="2286000"/>
            <a:ext cx="1370520" cy="36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Programa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5" name="CustomShape 5"/>
          <p:cNvSpPr/>
          <p:nvPr/>
        </p:nvSpPr>
        <p:spPr>
          <a:xfrm>
            <a:off x="6260040" y="2286000"/>
            <a:ext cx="1370520" cy="36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Versión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6" name="CustomShape 6"/>
          <p:cNvSpPr/>
          <p:nvPr/>
        </p:nvSpPr>
        <p:spPr>
          <a:xfrm>
            <a:off x="762120" y="2655360"/>
            <a:ext cx="1370520" cy="36828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eco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7" name="CustomShape 7"/>
          <p:cNvSpPr/>
          <p:nvPr/>
        </p:nvSpPr>
        <p:spPr>
          <a:xfrm>
            <a:off x="2145240" y="2655360"/>
            <a:ext cx="1370520" cy="36828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cont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8" name="CustomShape 8"/>
          <p:cNvSpPr/>
          <p:nvPr/>
        </p:nvSpPr>
        <p:spPr>
          <a:xfrm>
            <a:off x="3516840" y="2655360"/>
            <a:ext cx="1370520" cy="36828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blanq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9" name="CustomShape 9"/>
          <p:cNvSpPr/>
          <p:nvPr/>
        </p:nvSpPr>
        <p:spPr>
          <a:xfrm>
            <a:off x="6260040" y="2655360"/>
            <a:ext cx="1370520" cy="368280"/>
          </a:xfrm>
          <a:prstGeom prst="rect">
            <a:avLst/>
          </a:prstGeom>
          <a:solidFill>
            <a:srgbClr val="ffffff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01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0" name="CustomShape 10"/>
          <p:cNvSpPr/>
          <p:nvPr/>
        </p:nvSpPr>
        <p:spPr>
          <a:xfrm>
            <a:off x="4888440" y="2286000"/>
            <a:ext cx="1370520" cy="36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1" name="CustomShape 11"/>
          <p:cNvSpPr/>
          <p:nvPr/>
        </p:nvSpPr>
        <p:spPr>
          <a:xfrm>
            <a:off x="4888440" y="2655360"/>
            <a:ext cx="1370520" cy="36828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Capt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2" name="CustomShape 12"/>
          <p:cNvSpPr/>
          <p:nvPr/>
        </p:nvSpPr>
        <p:spPr>
          <a:xfrm>
            <a:off x="601200" y="1916640"/>
            <a:ext cx="292068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PROCESO DE DISEÑO</a:t>
            </a:r>
            <a:endParaRPr b="0" lang="es-ES" sz="2000" spc="-1" strike="noStrike">
              <a:latin typeface="Arial"/>
            </a:endParaRPr>
          </a:p>
        </p:txBody>
      </p:sp>
      <p:grpSp>
        <p:nvGrpSpPr>
          <p:cNvPr id="503" name="Group 13"/>
          <p:cNvGrpSpPr/>
          <p:nvPr/>
        </p:nvGrpSpPr>
        <p:grpSpPr>
          <a:xfrm>
            <a:off x="4448520" y="266760"/>
            <a:ext cx="1065600" cy="1141920"/>
            <a:chOff x="4448520" y="266760"/>
            <a:chExt cx="1065600" cy="1141920"/>
          </a:xfrm>
        </p:grpSpPr>
        <p:sp>
          <p:nvSpPr>
            <p:cNvPr id="504" name="CustomShape 14"/>
            <p:cNvSpPr/>
            <p:nvPr/>
          </p:nvSpPr>
          <p:spPr>
            <a:xfrm>
              <a:off x="4448520" y="266760"/>
              <a:ext cx="1065600" cy="1141920"/>
            </a:xfrm>
            <a:prstGeom prst="flowChartMagneticDisk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5" name="CustomShape 15"/>
            <p:cNvSpPr/>
            <p:nvPr/>
          </p:nvSpPr>
          <p:spPr>
            <a:xfrm>
              <a:off x="4523400" y="752400"/>
              <a:ext cx="916560" cy="394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1" lang="es-ES" sz="20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BBDD</a:t>
              </a:r>
              <a:endParaRPr b="0" lang="es-ES" sz="2000" spc="-1" strike="noStrike">
                <a:latin typeface="Arial"/>
              </a:endParaRPr>
            </a:p>
          </p:txBody>
        </p:sp>
      </p:grpSp>
      <p:sp>
        <p:nvSpPr>
          <p:cNvPr id="506" name="CustomShape 16"/>
          <p:cNvSpPr/>
          <p:nvPr/>
        </p:nvSpPr>
        <p:spPr>
          <a:xfrm>
            <a:off x="773640" y="3931920"/>
            <a:ext cx="1370520" cy="36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Id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7" name="CustomShape 17"/>
          <p:cNvSpPr/>
          <p:nvPr/>
        </p:nvSpPr>
        <p:spPr>
          <a:xfrm>
            <a:off x="773640" y="4300920"/>
            <a:ext cx="1370520" cy="36828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44445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8" name="CustomShape 18"/>
          <p:cNvSpPr/>
          <p:nvPr/>
        </p:nvSpPr>
        <p:spPr>
          <a:xfrm>
            <a:off x="606240" y="3531600"/>
            <a:ext cx="313236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TIEMPO DE EJECUCIÓN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509" name="CustomShape 19"/>
          <p:cNvSpPr/>
          <p:nvPr/>
        </p:nvSpPr>
        <p:spPr>
          <a:xfrm>
            <a:off x="2145240" y="3931920"/>
            <a:ext cx="1370520" cy="36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Instancia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0" name="CustomShape 20"/>
          <p:cNvSpPr/>
          <p:nvPr/>
        </p:nvSpPr>
        <p:spPr>
          <a:xfrm>
            <a:off x="2145240" y="4300920"/>
            <a:ext cx="1370520" cy="36828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Guid, Id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1" name="CustomShape 21"/>
          <p:cNvSpPr/>
          <p:nvPr/>
        </p:nvSpPr>
        <p:spPr>
          <a:xfrm>
            <a:off x="7631640" y="2286000"/>
            <a:ext cx="1370520" cy="36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Id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2" name="CustomShape 22"/>
          <p:cNvSpPr/>
          <p:nvPr/>
        </p:nvSpPr>
        <p:spPr>
          <a:xfrm>
            <a:off x="7631640" y="2655360"/>
            <a:ext cx="1370520" cy="36828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44445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3" name="CustomShape 23"/>
          <p:cNvSpPr/>
          <p:nvPr/>
        </p:nvSpPr>
        <p:spPr>
          <a:xfrm>
            <a:off x="3508200" y="3931920"/>
            <a:ext cx="1522080" cy="36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Localizador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4" name="CustomShape 24"/>
          <p:cNvSpPr/>
          <p:nvPr/>
        </p:nvSpPr>
        <p:spPr>
          <a:xfrm>
            <a:off x="3508200" y="4292280"/>
            <a:ext cx="1522080" cy="5454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dni, avería, etc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CustomShape 1"/>
          <p:cNvSpPr/>
          <p:nvPr/>
        </p:nvSpPr>
        <p:spPr>
          <a:xfrm>
            <a:off x="10210680" y="152280"/>
            <a:ext cx="1675440" cy="68472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  <a:ea typeface="DejaVu Sans"/>
              </a:rPr>
              <a:t>Director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1359000" y="380880"/>
            <a:ext cx="6643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Características del modelo Tradicional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03" name="Table 2"/>
          <p:cNvGraphicFramePr/>
          <p:nvPr/>
        </p:nvGraphicFramePr>
        <p:xfrm>
          <a:off x="723960" y="1118520"/>
          <a:ext cx="8127360" cy="2836800"/>
        </p:xfrm>
        <a:graphic>
          <a:graphicData uri="http://schemas.openxmlformats.org/drawingml/2006/table">
            <a:tbl>
              <a:tblPr/>
              <a:tblGrid>
                <a:gridCol w="8127720"/>
              </a:tblGrid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Código spagetti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Mayor complejidad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Dificultad ante los cambios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Poca reutilización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1359000" y="380880"/>
            <a:ext cx="6643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Soluciones: Arquitectura basada en componentes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881280" y="1365840"/>
            <a:ext cx="240660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Componente 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7014240" y="3178800"/>
            <a:ext cx="240660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Componente 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07" name="CustomShape 4"/>
          <p:cNvSpPr/>
          <p:nvPr/>
        </p:nvSpPr>
        <p:spPr>
          <a:xfrm>
            <a:off x="5256720" y="4400640"/>
            <a:ext cx="240660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Componente 6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08" name="CustomShape 5"/>
          <p:cNvSpPr/>
          <p:nvPr/>
        </p:nvSpPr>
        <p:spPr>
          <a:xfrm>
            <a:off x="5652360" y="1233000"/>
            <a:ext cx="240660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Componente 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09" name="CustomShape 6"/>
          <p:cNvSpPr/>
          <p:nvPr/>
        </p:nvSpPr>
        <p:spPr>
          <a:xfrm>
            <a:off x="4197240" y="2454840"/>
            <a:ext cx="240660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Componente 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10" name="CustomShape 7"/>
          <p:cNvSpPr/>
          <p:nvPr/>
        </p:nvSpPr>
        <p:spPr>
          <a:xfrm>
            <a:off x="758160" y="3486240"/>
            <a:ext cx="2406600" cy="874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Componente 4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11" name="CustomShape 8"/>
          <p:cNvSpPr/>
          <p:nvPr/>
        </p:nvSpPr>
        <p:spPr>
          <a:xfrm rot="5400000">
            <a:off x="2302920" y="2616840"/>
            <a:ext cx="1461960" cy="3682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CustomShape 9"/>
          <p:cNvSpPr/>
          <p:nvPr/>
        </p:nvSpPr>
        <p:spPr>
          <a:xfrm rot="10641600">
            <a:off x="3219480" y="3787560"/>
            <a:ext cx="3748680" cy="3682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CustomShape 10"/>
          <p:cNvSpPr/>
          <p:nvPr/>
        </p:nvSpPr>
        <p:spPr>
          <a:xfrm>
            <a:off x="3465720" y="1576800"/>
            <a:ext cx="2185560" cy="3682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11"/>
          <p:cNvSpPr/>
          <p:nvPr/>
        </p:nvSpPr>
        <p:spPr>
          <a:xfrm flipV="1" rot="8729400">
            <a:off x="6527880" y="2292120"/>
            <a:ext cx="1461960" cy="1792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12"/>
          <p:cNvSpPr/>
          <p:nvPr/>
        </p:nvSpPr>
        <p:spPr>
          <a:xfrm rot="8275200">
            <a:off x="7342920" y="4215960"/>
            <a:ext cx="1461960" cy="3682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1359000" y="380880"/>
            <a:ext cx="6643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Características del uso de componentes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17" name="Table 2"/>
          <p:cNvGraphicFramePr/>
          <p:nvPr/>
        </p:nvGraphicFramePr>
        <p:xfrm>
          <a:off x="1624320" y="2226240"/>
          <a:ext cx="7364160" cy="2836800"/>
        </p:xfrm>
        <a:graphic>
          <a:graphicData uri="http://schemas.openxmlformats.org/drawingml/2006/table">
            <a:tbl>
              <a:tblPr/>
              <a:tblGrid>
                <a:gridCol w="7364520"/>
              </a:tblGrid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+ Mayor reutilización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- Carece de inteligencia del flujo del proceso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- Incorporar el flujo es complicado entre los componentes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- Imposibilidad de manejar acciones longevas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291960" y="1900800"/>
            <a:ext cx="3983400" cy="41054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CustomShape 2"/>
          <p:cNvSpPr/>
          <p:nvPr/>
        </p:nvSpPr>
        <p:spPr>
          <a:xfrm>
            <a:off x="558720" y="2554920"/>
            <a:ext cx="95760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0" name="CustomShape 3"/>
          <p:cNvSpPr/>
          <p:nvPr/>
        </p:nvSpPr>
        <p:spPr>
          <a:xfrm>
            <a:off x="846000" y="3504960"/>
            <a:ext cx="129132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1" name="CustomShape 4"/>
          <p:cNvSpPr/>
          <p:nvPr/>
        </p:nvSpPr>
        <p:spPr>
          <a:xfrm>
            <a:off x="2334240" y="4050360"/>
            <a:ext cx="95760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Func4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2" name="CustomShape 5"/>
          <p:cNvSpPr/>
          <p:nvPr/>
        </p:nvSpPr>
        <p:spPr>
          <a:xfrm>
            <a:off x="1972080" y="3100320"/>
            <a:ext cx="156672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3" name="CustomShape 6"/>
          <p:cNvSpPr/>
          <p:nvPr/>
        </p:nvSpPr>
        <p:spPr>
          <a:xfrm>
            <a:off x="5769720" y="5475960"/>
            <a:ext cx="95760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4" name="CustomShape 7"/>
          <p:cNvSpPr/>
          <p:nvPr/>
        </p:nvSpPr>
        <p:spPr>
          <a:xfrm>
            <a:off x="2029680" y="5028840"/>
            <a:ext cx="156672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Func6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5" name="CustomShape 8"/>
          <p:cNvSpPr/>
          <p:nvPr/>
        </p:nvSpPr>
        <p:spPr>
          <a:xfrm>
            <a:off x="1037880" y="1946520"/>
            <a:ext cx="27500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Programa monolítico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6" name="CustomShape 9"/>
          <p:cNvSpPr/>
          <p:nvPr/>
        </p:nvSpPr>
        <p:spPr>
          <a:xfrm>
            <a:off x="5616000" y="2690280"/>
            <a:ext cx="95760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7" name="CustomShape 10"/>
          <p:cNvSpPr/>
          <p:nvPr/>
        </p:nvSpPr>
        <p:spPr>
          <a:xfrm>
            <a:off x="7419240" y="2900880"/>
            <a:ext cx="156672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8" name="CustomShape 11"/>
          <p:cNvSpPr/>
          <p:nvPr/>
        </p:nvSpPr>
        <p:spPr>
          <a:xfrm>
            <a:off x="6082200" y="4393080"/>
            <a:ext cx="129132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9" name="CustomShape 12"/>
          <p:cNvSpPr/>
          <p:nvPr/>
        </p:nvSpPr>
        <p:spPr>
          <a:xfrm>
            <a:off x="8334360" y="4210200"/>
            <a:ext cx="95760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Func4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0" name="CustomShape 13"/>
          <p:cNvSpPr/>
          <p:nvPr/>
        </p:nvSpPr>
        <p:spPr>
          <a:xfrm>
            <a:off x="826560" y="5173920"/>
            <a:ext cx="95760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1" name="CustomShape 14"/>
          <p:cNvSpPr/>
          <p:nvPr/>
        </p:nvSpPr>
        <p:spPr>
          <a:xfrm>
            <a:off x="8147880" y="5475960"/>
            <a:ext cx="156672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Func6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2" name="CustomShape 15"/>
          <p:cNvSpPr/>
          <p:nvPr/>
        </p:nvSpPr>
        <p:spPr>
          <a:xfrm>
            <a:off x="5805360" y="2095560"/>
            <a:ext cx="3633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Se aísla la funcionalidad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3" name="CustomShape 16"/>
          <p:cNvSpPr/>
          <p:nvPr/>
        </p:nvSpPr>
        <p:spPr>
          <a:xfrm>
            <a:off x="819360" y="359640"/>
            <a:ext cx="5973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4" name="CustomShape 17"/>
          <p:cNvSpPr/>
          <p:nvPr/>
        </p:nvSpPr>
        <p:spPr>
          <a:xfrm>
            <a:off x="4511160" y="3429000"/>
            <a:ext cx="1218240" cy="870480"/>
          </a:xfrm>
          <a:prstGeom prst="notched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18"/>
          <p:cNvSpPr/>
          <p:nvPr/>
        </p:nvSpPr>
        <p:spPr>
          <a:xfrm>
            <a:off x="1589040" y="2690280"/>
            <a:ext cx="1306800" cy="359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19"/>
          <p:cNvSpPr/>
          <p:nvPr/>
        </p:nvSpPr>
        <p:spPr>
          <a:xfrm flipV="1">
            <a:off x="1382760" y="915120"/>
            <a:ext cx="245520" cy="1063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20"/>
          <p:cNvSpPr/>
          <p:nvPr/>
        </p:nvSpPr>
        <p:spPr>
          <a:xfrm>
            <a:off x="1235160" y="3202920"/>
            <a:ext cx="1456560" cy="874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21"/>
          <p:cNvSpPr/>
          <p:nvPr/>
        </p:nvSpPr>
        <p:spPr>
          <a:xfrm>
            <a:off x="2731680" y="3711240"/>
            <a:ext cx="323280" cy="1408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22"/>
          <p:cNvSpPr/>
          <p:nvPr/>
        </p:nvSpPr>
        <p:spPr>
          <a:xfrm>
            <a:off x="3597480" y="1071000"/>
            <a:ext cx="2885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Modelo conceptual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558720" y="2554920"/>
            <a:ext cx="95760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846000" y="3504960"/>
            <a:ext cx="129132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2" name="CustomShape 3"/>
          <p:cNvSpPr/>
          <p:nvPr/>
        </p:nvSpPr>
        <p:spPr>
          <a:xfrm>
            <a:off x="2334240" y="4050360"/>
            <a:ext cx="95760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Func4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3" name="CustomShape 4"/>
          <p:cNvSpPr/>
          <p:nvPr/>
        </p:nvSpPr>
        <p:spPr>
          <a:xfrm>
            <a:off x="1972080" y="3100320"/>
            <a:ext cx="156672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2029680" y="5028840"/>
            <a:ext cx="156672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Func6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461880" y="1470960"/>
            <a:ext cx="275004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Dejamos de utilizar llamadas internas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6" name="CustomShape 7"/>
          <p:cNvSpPr/>
          <p:nvPr/>
        </p:nvSpPr>
        <p:spPr>
          <a:xfrm>
            <a:off x="826560" y="5173920"/>
            <a:ext cx="957600" cy="603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7" name="CustomShape 8"/>
          <p:cNvSpPr/>
          <p:nvPr/>
        </p:nvSpPr>
        <p:spPr>
          <a:xfrm>
            <a:off x="6154200" y="1410480"/>
            <a:ext cx="363348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Se definen parámetros IN/OUT que necesitará (o se espera que genere) el </a:t>
            </a:r>
            <a:r>
              <a:rPr b="1" lang="es-ES" sz="1800" spc="-1" strike="noStrike">
                <a:solidFill>
                  <a:srgbClr val="ffff00"/>
                </a:solidFill>
                <a:latin typeface="Century Gothic"/>
                <a:ea typeface="DejaVu Sans"/>
              </a:rPr>
              <a:t>módulo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8" name="CustomShape 9"/>
          <p:cNvSpPr/>
          <p:nvPr/>
        </p:nvSpPr>
        <p:spPr>
          <a:xfrm>
            <a:off x="819360" y="359640"/>
            <a:ext cx="59731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9" name="CustomShape 10"/>
          <p:cNvSpPr/>
          <p:nvPr/>
        </p:nvSpPr>
        <p:spPr>
          <a:xfrm>
            <a:off x="1589040" y="2690280"/>
            <a:ext cx="1306800" cy="359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11"/>
          <p:cNvSpPr/>
          <p:nvPr/>
        </p:nvSpPr>
        <p:spPr>
          <a:xfrm flipV="1">
            <a:off x="1382760" y="915120"/>
            <a:ext cx="245520" cy="1063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12"/>
          <p:cNvSpPr/>
          <p:nvPr/>
        </p:nvSpPr>
        <p:spPr>
          <a:xfrm>
            <a:off x="1235160" y="3202920"/>
            <a:ext cx="1456560" cy="874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13"/>
          <p:cNvSpPr/>
          <p:nvPr/>
        </p:nvSpPr>
        <p:spPr>
          <a:xfrm>
            <a:off x="2731680" y="3711240"/>
            <a:ext cx="323280" cy="1408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14"/>
          <p:cNvSpPr/>
          <p:nvPr/>
        </p:nvSpPr>
        <p:spPr>
          <a:xfrm>
            <a:off x="1731240" y="2223360"/>
            <a:ext cx="464400" cy="957600"/>
          </a:xfrm>
          <a:prstGeom prst="mathMultiply">
            <a:avLst>
              <a:gd name="adj1" fmla="val 23520"/>
            </a:avLst>
          </a:prstGeom>
          <a:ln w="126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CustomShape 15"/>
          <p:cNvSpPr/>
          <p:nvPr/>
        </p:nvSpPr>
        <p:spPr>
          <a:xfrm>
            <a:off x="2010240" y="3395160"/>
            <a:ext cx="464400" cy="957600"/>
          </a:xfrm>
          <a:prstGeom prst="mathMultiply">
            <a:avLst>
              <a:gd name="adj1" fmla="val 23520"/>
            </a:avLst>
          </a:prstGeom>
          <a:ln w="126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16"/>
          <p:cNvSpPr/>
          <p:nvPr/>
        </p:nvSpPr>
        <p:spPr>
          <a:xfrm>
            <a:off x="1221840" y="4253400"/>
            <a:ext cx="464400" cy="957600"/>
          </a:xfrm>
          <a:prstGeom prst="mathMultiply">
            <a:avLst>
              <a:gd name="adj1" fmla="val 23520"/>
            </a:avLst>
          </a:prstGeom>
          <a:ln w="126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CustomShape 17"/>
          <p:cNvSpPr/>
          <p:nvPr/>
        </p:nvSpPr>
        <p:spPr>
          <a:xfrm>
            <a:off x="2731680" y="4256280"/>
            <a:ext cx="464400" cy="957600"/>
          </a:xfrm>
          <a:prstGeom prst="mathMultiply">
            <a:avLst>
              <a:gd name="adj1" fmla="val 23520"/>
            </a:avLst>
          </a:prstGeom>
          <a:ln w="126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18"/>
          <p:cNvSpPr/>
          <p:nvPr/>
        </p:nvSpPr>
        <p:spPr>
          <a:xfrm>
            <a:off x="5424840" y="3505320"/>
            <a:ext cx="2224080" cy="14500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Módulo  (func1)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58" name="CustomShape 19"/>
          <p:cNvSpPr/>
          <p:nvPr/>
        </p:nvSpPr>
        <p:spPr>
          <a:xfrm>
            <a:off x="5424840" y="2900880"/>
            <a:ext cx="2224080" cy="603000"/>
          </a:xfrm>
          <a:prstGeom prst="rect">
            <a:avLst/>
          </a:prstGeom>
          <a:solidFill>
            <a:srgbClr val="00b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Parámetros IN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59" name="CustomShape 20"/>
          <p:cNvSpPr/>
          <p:nvPr/>
        </p:nvSpPr>
        <p:spPr>
          <a:xfrm>
            <a:off x="5424840" y="4956480"/>
            <a:ext cx="2224080" cy="603000"/>
          </a:xfrm>
          <a:prstGeom prst="rect">
            <a:avLst/>
          </a:prstGeom>
          <a:solidFill>
            <a:srgbClr val="00b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Parámetros OUT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0" name="CustomShape 21"/>
          <p:cNvSpPr/>
          <p:nvPr/>
        </p:nvSpPr>
        <p:spPr>
          <a:xfrm>
            <a:off x="8263800" y="3739680"/>
            <a:ext cx="2540520" cy="166788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1" name="CustomShape 22"/>
          <p:cNvSpPr/>
          <p:nvPr/>
        </p:nvSpPr>
        <p:spPr>
          <a:xfrm rot="10800000">
            <a:off x="7651440" y="3204000"/>
            <a:ext cx="1247760" cy="1370160"/>
          </a:xfrm>
          <a:prstGeom prst="bentConnector3">
            <a:avLst>
              <a:gd name="adj1" fmla="val 50000"/>
            </a:avLst>
          </a:prstGeom>
          <a:noFill/>
          <a:ln w="50760">
            <a:solidFill>
              <a:srgbClr val="b0100e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23"/>
          <p:cNvSpPr/>
          <p:nvPr/>
        </p:nvSpPr>
        <p:spPr>
          <a:xfrm flipV="1" rot="10800000">
            <a:off x="11395800" y="6625440"/>
            <a:ext cx="1247760" cy="683280"/>
          </a:xfrm>
          <a:prstGeom prst="bentConnector3">
            <a:avLst>
              <a:gd name="adj1" fmla="val 50000"/>
            </a:avLst>
          </a:prstGeom>
          <a:noFill/>
          <a:ln w="50760">
            <a:solidFill>
              <a:srgbClr val="b0100e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24"/>
          <p:cNvSpPr/>
          <p:nvPr/>
        </p:nvSpPr>
        <p:spPr>
          <a:xfrm>
            <a:off x="3597480" y="1071000"/>
            <a:ext cx="2885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Modelo conceptual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4" name="CustomShape 25"/>
          <p:cNvSpPr/>
          <p:nvPr/>
        </p:nvSpPr>
        <p:spPr>
          <a:xfrm>
            <a:off x="4489920" y="2576880"/>
            <a:ext cx="504360" cy="912600"/>
          </a:xfrm>
          <a:prstGeom prst="rect">
            <a:avLst/>
          </a:prstGeom>
          <a:noFill/>
          <a:ln w="5076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5" name="CustomShape 26"/>
          <p:cNvSpPr/>
          <p:nvPr/>
        </p:nvSpPr>
        <p:spPr>
          <a:xfrm>
            <a:off x="4278240" y="2388240"/>
            <a:ext cx="6864120" cy="3850920"/>
          </a:xfrm>
          <a:prstGeom prst="rect">
            <a:avLst/>
          </a:prstGeom>
          <a:noFill/>
          <a:ln cap="rnd" w="50760">
            <a:custDash>
              <a:ds d="300000" sp="100000"/>
            </a:custDash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2259720" y="2297160"/>
            <a:ext cx="2333520" cy="174276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Módulo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5958360" y="3619080"/>
            <a:ext cx="2557800" cy="194904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 rot="10800000">
            <a:off x="4595400" y="3170160"/>
            <a:ext cx="2002680" cy="1423800"/>
          </a:xfrm>
          <a:prstGeom prst="bentConnector3">
            <a:avLst>
              <a:gd name="adj1" fmla="val 50000"/>
            </a:avLst>
          </a:prstGeom>
          <a:noFill/>
          <a:ln w="8568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4"/>
          <p:cNvSpPr/>
          <p:nvPr/>
        </p:nvSpPr>
        <p:spPr>
          <a:xfrm>
            <a:off x="2199600" y="1374840"/>
            <a:ext cx="5967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Funcionalidad básica (módulo) + interfaz IActivity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680400" y="359640"/>
            <a:ext cx="48117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Descripción de framework. El interfaz IActivity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4658</TotalTime>
  <Application>LibreOffice/6.0.2.1$Windows_X86_64 LibreOffice_project/f7f06a8f319e4b62f9bc5095aa112a65d2f3ac89</Application>
  <Words>1222</Words>
  <Paragraphs>384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2018-03-01T21:08:51Z</dcterms:created>
  <dc:creator>Raúl Sánchez</dc:creator>
  <dc:description/>
  <dc:language>es-ES</dc:language>
  <cp:lastModifiedBy/>
  <dcterms:modified xsi:type="dcterms:W3CDTF">2018-04-30T14:22:44Z</dcterms:modified>
  <cp:revision>117</cp:revision>
  <dc:subject/>
  <dc:title>Nueva Arquitectura de Software del IMHab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33</vt:i4>
  </property>
</Properties>
</file>